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59" r:id="rId5"/>
    <p:sldId id="260" r:id="rId6"/>
    <p:sldId id="261" r:id="rId7"/>
    <p:sldId id="271" r:id="rId8"/>
    <p:sldId id="262" r:id="rId9"/>
    <p:sldId id="263" r:id="rId10"/>
    <p:sldId id="264" r:id="rId11"/>
    <p:sldId id="265" r:id="rId12"/>
    <p:sldId id="266" r:id="rId13"/>
    <p:sldId id="267" r:id="rId14"/>
    <p:sldId id="272"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9" autoAdjust="0"/>
    <p:restoredTop sz="94660"/>
  </p:normalViewPr>
  <p:slideViewPr>
    <p:cSldViewPr>
      <p:cViewPr>
        <p:scale>
          <a:sx n="58" d="100"/>
          <a:sy n="58" d="100"/>
        </p:scale>
        <p:origin x="-115"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1EF25-0006-4C29-82FA-43EE214F0771}" type="datetimeFigureOut">
              <a:rPr lang="en-US" smtClean="0"/>
              <a:t>4/26/2012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D5017-2553-4EDF-95A1-7A5A42430D1C}" type="slidenum">
              <a:rPr lang="en-US" smtClean="0"/>
              <a:t>‹#›</a:t>
            </a:fld>
            <a:endParaRPr lang="en-US"/>
          </a:p>
        </p:txBody>
      </p:sp>
    </p:spTree>
    <p:extLst>
      <p:ext uri="{BB962C8B-B14F-4D97-AF65-F5344CB8AC3E}">
        <p14:creationId xmlns:p14="http://schemas.microsoft.com/office/powerpoint/2010/main" val="357545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FD5017-2553-4EDF-95A1-7A5A42430D1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4034075-0B1F-463D-9F10-64883207971A}" type="datetime1">
              <a:rPr lang="en-US" smtClean="0"/>
              <a:t>4/26/2012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Lane and Westmoreland (2011)</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ACDDCF4-DB85-44B9-872E-FAA4C82B00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BAE7B-B94D-44AE-8508-A38C2446904C}" type="datetime1">
              <a:rPr lang="en-US" smtClean="0"/>
              <a:t>4/26/2012</a:t>
            </a:fld>
            <a:endParaRPr lang="en-US"/>
          </a:p>
        </p:txBody>
      </p:sp>
      <p:sp>
        <p:nvSpPr>
          <p:cNvPr id="5" name="Footer Placeholder 4"/>
          <p:cNvSpPr>
            <a:spLocks noGrp="1"/>
          </p:cNvSpPr>
          <p:nvPr>
            <p:ph type="ftr" sz="quarter" idx="11"/>
          </p:nvPr>
        </p:nvSpPr>
        <p:spPr/>
        <p:txBody>
          <a:bodyPr/>
          <a:lstStyle/>
          <a:p>
            <a:r>
              <a:rPr lang="en-US" smtClean="0"/>
              <a:t>Lane and Westmoreland (2011)</a:t>
            </a:r>
            <a:endParaRPr lang="en-US"/>
          </a:p>
        </p:txBody>
      </p:sp>
      <p:sp>
        <p:nvSpPr>
          <p:cNvPr id="6" name="Slide Number Placeholder 5"/>
          <p:cNvSpPr>
            <a:spLocks noGrp="1"/>
          </p:cNvSpPr>
          <p:nvPr>
            <p:ph type="sldNum" sz="quarter" idx="12"/>
          </p:nvPr>
        </p:nvSpPr>
        <p:spPr/>
        <p:txBody>
          <a:bodyPr/>
          <a:lstStyle/>
          <a:p>
            <a:fld id="{6ACDDCF4-DB85-44B9-872E-FAA4C82B00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3884BC-1D7B-4265-971D-974E80E27AA8}" type="datetime1">
              <a:rPr lang="en-US" smtClean="0"/>
              <a:t>4/26/2012</a:t>
            </a:fld>
            <a:endParaRPr lang="en-US"/>
          </a:p>
        </p:txBody>
      </p:sp>
      <p:sp>
        <p:nvSpPr>
          <p:cNvPr id="5" name="Footer Placeholder 4"/>
          <p:cNvSpPr>
            <a:spLocks noGrp="1"/>
          </p:cNvSpPr>
          <p:nvPr>
            <p:ph type="ftr" sz="quarter" idx="11"/>
          </p:nvPr>
        </p:nvSpPr>
        <p:spPr/>
        <p:txBody>
          <a:bodyPr/>
          <a:lstStyle/>
          <a:p>
            <a:r>
              <a:rPr lang="en-US" smtClean="0"/>
              <a:t>Lane and Westmoreland (2011)</a:t>
            </a:r>
            <a:endParaRPr lang="en-US"/>
          </a:p>
        </p:txBody>
      </p:sp>
      <p:sp>
        <p:nvSpPr>
          <p:cNvPr id="6" name="Slide Number Placeholder 5"/>
          <p:cNvSpPr>
            <a:spLocks noGrp="1"/>
          </p:cNvSpPr>
          <p:nvPr>
            <p:ph type="sldNum" sz="quarter" idx="12"/>
          </p:nvPr>
        </p:nvSpPr>
        <p:spPr/>
        <p:txBody>
          <a:bodyPr/>
          <a:lstStyle/>
          <a:p>
            <a:fld id="{6ACDDCF4-DB85-44B9-872E-FAA4C82B00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B95045E-2EC1-4EE3-A934-940A2047B5D6}" type="datetime1">
              <a:rPr lang="en-US" smtClean="0"/>
              <a:t>4/26/2012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Lane and Westmoreland (2011)</a:t>
            </a:r>
            <a:endParaRPr lang="en-US"/>
          </a:p>
        </p:txBody>
      </p:sp>
      <p:sp>
        <p:nvSpPr>
          <p:cNvPr id="6" name="Slide Number Placeholder 5"/>
          <p:cNvSpPr>
            <a:spLocks noGrp="1"/>
          </p:cNvSpPr>
          <p:nvPr>
            <p:ph type="sldNum" sz="quarter" idx="12"/>
          </p:nvPr>
        </p:nvSpPr>
        <p:spPr/>
        <p:txBody>
          <a:bodyPr/>
          <a:lstStyle/>
          <a:p>
            <a:fld id="{6ACDDCF4-DB85-44B9-872E-FAA4C82B00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B073B3E-F86D-4B7D-ABA7-C7BDF53D983C}" type="datetime1">
              <a:rPr lang="en-US" smtClean="0"/>
              <a:t>4/26/2012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Lane and Westmoreland (2011)</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ACDDCF4-DB85-44B9-872E-FAA4C82B005E}"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F28BBDC-2D06-4E2C-A8BF-99FEB2526BB3}" type="datetime1">
              <a:rPr lang="en-US" smtClean="0"/>
              <a:t>4/26/2012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Lane and Westmoreland (2011)</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ACDDCF4-DB85-44B9-872E-FAA4C82B00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643B3BE-00D2-49CD-93F5-586E9F9F3B0C}" type="datetime1">
              <a:rPr lang="en-US" smtClean="0"/>
              <a:t>4/26/2012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Lane and Westmoreland (2011)</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ACDDCF4-DB85-44B9-872E-FAA4C82B005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10BA30-C80D-4E8C-94A9-0CE5D26FEC4C}" type="datetime1">
              <a:rPr lang="en-US" smtClean="0"/>
              <a:t>4/26/2012</a:t>
            </a:fld>
            <a:endParaRPr lang="en-US"/>
          </a:p>
        </p:txBody>
      </p:sp>
      <p:sp>
        <p:nvSpPr>
          <p:cNvPr id="4" name="Footer Placeholder 3"/>
          <p:cNvSpPr>
            <a:spLocks noGrp="1"/>
          </p:cNvSpPr>
          <p:nvPr>
            <p:ph type="ftr" sz="quarter" idx="11"/>
          </p:nvPr>
        </p:nvSpPr>
        <p:spPr/>
        <p:txBody>
          <a:bodyPr/>
          <a:lstStyle/>
          <a:p>
            <a:r>
              <a:rPr lang="en-US" smtClean="0"/>
              <a:t>Lane and Westmoreland (2011)</a:t>
            </a:r>
            <a:endParaRPr lang="en-US"/>
          </a:p>
        </p:txBody>
      </p:sp>
      <p:sp>
        <p:nvSpPr>
          <p:cNvPr id="5" name="Slide Number Placeholder 4"/>
          <p:cNvSpPr>
            <a:spLocks noGrp="1"/>
          </p:cNvSpPr>
          <p:nvPr>
            <p:ph type="sldNum" sz="quarter" idx="12"/>
          </p:nvPr>
        </p:nvSpPr>
        <p:spPr/>
        <p:txBody>
          <a:bodyPr/>
          <a:lstStyle/>
          <a:p>
            <a:fld id="{6ACDDCF4-DB85-44B9-872E-FAA4C82B00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5DA8637-133D-40C3-88C7-1B6B72E083CC}" type="datetime1">
              <a:rPr lang="en-US" smtClean="0"/>
              <a:t>4/26/2012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Lane and Westmoreland (2011)</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ACDDCF4-DB85-44B9-872E-FAA4C82B00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1A097C0-E08C-45DC-B8CB-39A9E35F194B}" type="datetime1">
              <a:rPr lang="en-US" smtClean="0"/>
              <a:t>4/26/2012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Lane and Westmoreland (2011)</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ACDDCF4-DB85-44B9-872E-FAA4C82B005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7843E34-40BF-4FE2-B52B-0E9425E047B4}" type="datetime1">
              <a:rPr lang="en-US" smtClean="0"/>
              <a:t>4/26/2012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Lane and Westmoreland (2011)</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ACDDCF4-DB85-44B9-872E-FAA4C82B005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E3846D8-90B2-406A-868E-31805B28F61E}" type="datetime1">
              <a:rPr lang="en-US" smtClean="0"/>
              <a:t>4/26/2012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Lane and Westmoreland (2011)</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ACDDCF4-DB85-44B9-872E-FAA4C82B005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9.wmf"/><Relationship Id="rId7"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water.epa.gov/learn/kids/drinkingwater/index.cfm" TargetMode="External"/><Relationship Id="rId5" Type="http://schemas.openxmlformats.org/officeDocument/2006/relationships/hyperlink" Target="http://www.kids.earth.nasa.gov/" TargetMode="External"/><Relationship Id="rId4" Type="http://schemas.openxmlformats.org/officeDocument/2006/relationships/hyperlink" Target="http://www.sciencekids.co.nz/"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hyperlink" Target="http://www.socialstudiesforkids.com/" TargetMode="External"/><Relationship Id="rId7"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factfinder.census.gov/home/en/kids/kids.html" TargetMode="External"/><Relationship Id="rId5" Type="http://schemas.openxmlformats.org/officeDocument/2006/relationships/hyperlink" Target="http://www.bensguide.gpo.gov/" TargetMode="External"/><Relationship Id="rId4" Type="http://schemas.openxmlformats.org/officeDocument/2006/relationships/hyperlink" Target="http://www.kids.nationalgeographic.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do2learn.com/" TargetMode="External"/><Relationship Id="rId7"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11.wmf"/><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gamequarium.org/" TargetMode="External"/><Relationship Id="rId7"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angelfire.com/de/cuento/color/inter/inter02.html" TargetMode="External"/><Relationship Id="rId5" Type="http://schemas.openxmlformats.org/officeDocument/2006/relationships/hyperlink" Target="http://www.123teachme.com/" TargetMode="External"/><Relationship Id="rId4" Type="http://schemas.openxmlformats.org/officeDocument/2006/relationships/hyperlink" Target="http://www.storyplace.org/" TargetMode="External"/><Relationship Id="rId9" Type="http://schemas.openxmlformats.org/officeDocument/2006/relationships/image" Target="../media/image6.wmf"/></Relationships>
</file>

<file path=ppt/slides/_rels/slide1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hyperlink" Target="http://www.internet4classrooms.com/learn_eng.htm" TargetMode="External"/><Relationship Id="rId7"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hyperlink" Target="http://www.myhq.com/public/v/a/vanderwerken/" TargetMode="External"/><Relationship Id="rId4" Type="http://schemas.openxmlformats.org/officeDocument/2006/relationships/hyperlink" Target="http://www.apples4theteacher.com/" TargetMode="External"/></Relationships>
</file>

<file path=ppt/slides/_rels/slide1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abclearningtime.com/" TargetMode="External"/><Relationship Id="rId7"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eslgamesworld.com/" TargetMode="External"/><Relationship Id="rId5" Type="http://schemas.openxmlformats.org/officeDocument/2006/relationships/hyperlink" Target="http://www.gamequarium.org/" TargetMode="External"/><Relationship Id="rId4" Type="http://schemas.openxmlformats.org/officeDocument/2006/relationships/hyperlink" Target="http://www.bbc.co.uk/schools/ks2bitesize/" TargetMode="External"/><Relationship Id="rId9" Type="http://schemas.openxmlformats.org/officeDocument/2006/relationships/image" Target="../media/image6.wmf"/></Relationships>
</file>

<file path=ppt/slides/_rels/slide1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hyperlink" Target="http://www.netrover.com/~kingskid/108.html" TargetMode="External"/><Relationship Id="rId7" Type="http://schemas.openxmlformats.org/officeDocument/2006/relationships/hyperlink" Target="http://www.miamiopia.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wordfreegames.com/" TargetMode="External"/><Relationship Id="rId5" Type="http://schemas.openxmlformats.org/officeDocument/2006/relationships/hyperlink" Target="http://www.schooltimegames.com/index.html" TargetMode="External"/><Relationship Id="rId10" Type="http://schemas.openxmlformats.org/officeDocument/2006/relationships/image" Target="../media/image6.wmf"/><Relationship Id="rId4" Type="http://schemas.openxmlformats.org/officeDocument/2006/relationships/hyperlink" Target="http://www.wartgames.com/themes/list.html" TargetMode="External"/><Relationship Id="rId9" Type="http://schemas.openxmlformats.org/officeDocument/2006/relationships/slide" Target="slide2.xml"/></Relationships>
</file>

<file path=ppt/slides/_rels/slide1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hyperlink" Target="http://www.pbskids.org/" TargetMode="External"/><Relationship Id="rId7" Type="http://schemas.openxmlformats.org/officeDocument/2006/relationships/hyperlink" Target="http://www.primarygames.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apples4theteacher.com/" TargetMode="External"/><Relationship Id="rId5" Type="http://schemas.openxmlformats.org/officeDocument/2006/relationships/hyperlink" Target="http://www.funbrain.com/" TargetMode="External"/><Relationship Id="rId10" Type="http://schemas.openxmlformats.org/officeDocument/2006/relationships/image" Target="../media/image6.wmf"/><Relationship Id="rId4" Type="http://schemas.openxmlformats.org/officeDocument/2006/relationships/hyperlink" Target="http://www.fun4thebrain.com/" TargetMode="External"/><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image" Target="../media/image2.wmf"/><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 Type="http://schemas.openxmlformats.org/officeDocument/2006/relationships/notesSlide" Target="../notesSlides/notesSlide2.xml"/><Relationship Id="rId16"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5" Type="http://schemas.openxmlformats.org/officeDocument/2006/relationships/slide" Target="slide1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vocabulary.co.il/" TargetMode="External"/><Relationship Id="rId7"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englishmedialab.com/grammar_games.html" TargetMode="External"/><Relationship Id="rId5" Type="http://schemas.openxmlformats.org/officeDocument/2006/relationships/hyperlink" Target="http://www.starfall.com/" TargetMode="External"/><Relationship Id="rId4" Type="http://schemas.openxmlformats.org/officeDocument/2006/relationships/hyperlink" Target="http://www.storylineonline.net/" TargetMode="External"/><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hyperlink" Target="http://www.kidsnumbers.com/" TargetMode="External"/><Relationship Id="rId7"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mathplayground.com/" TargetMode="External"/><Relationship Id="rId5" Type="http://schemas.openxmlformats.org/officeDocument/2006/relationships/hyperlink" Target="http://www.aaamath.com/" TargetMode="External"/><Relationship Id="rId4" Type="http://schemas.openxmlformats.org/officeDocument/2006/relationships/hyperlink" Target="http://www.ixl.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mathisfun.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slide" Target="slide2.xml"/><Relationship Id="rId4" Type="http://schemas.openxmlformats.org/officeDocument/2006/relationships/hyperlink" Target="http://www.basic-mathematics.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netrover.com/~kingskid/108.html" TargetMode="External"/><Relationship Id="rId7"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image" Target="../media/image7.jpeg"/><Relationship Id="rId4" Type="http://schemas.openxmlformats.org/officeDocument/2006/relationships/hyperlink" Target="http://www.primarygames.com/"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hyperlink" Target="http://www.spellingcity.com/" TargetMode="External"/><Relationship Id="rId7"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kidsspell.com/" TargetMode="External"/><Relationship Id="rId4" Type="http://schemas.openxmlformats.org/officeDocument/2006/relationships/hyperlink" Target="http://www.bigiqkid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1470025"/>
          </a:xfrm>
        </p:spPr>
        <p:txBody>
          <a:bodyPr>
            <a:normAutofit fontScale="90000"/>
          </a:bodyPr>
          <a:lstStyle/>
          <a:p>
            <a:pPr algn="ctr"/>
            <a:r>
              <a:rPr lang="en-US" dirty="0" smtClean="0">
                <a:latin typeface="Comic Sans MS" pitchFamily="66" charset="0"/>
              </a:rPr>
              <a:t/>
            </a:r>
            <a:br>
              <a:rPr lang="en-US" dirty="0" smtClean="0">
                <a:latin typeface="Comic Sans MS" pitchFamily="66" charset="0"/>
              </a:rPr>
            </a:br>
            <a:r>
              <a:rPr lang="en-US" dirty="0">
                <a:latin typeface="Comic Sans MS" pitchFamily="66" charset="0"/>
              </a:rPr>
              <a:t/>
            </a:r>
            <a:br>
              <a:rPr lang="en-US" dirty="0">
                <a:latin typeface="Comic Sans MS" pitchFamily="66" charset="0"/>
              </a:rPr>
            </a:br>
            <a:r>
              <a:rPr lang="en-US" dirty="0" smtClean="0">
                <a:latin typeface="Comic Sans MS" pitchFamily="66" charset="0"/>
              </a:rPr>
              <a:t/>
            </a:r>
            <a:br>
              <a:rPr lang="en-US" dirty="0" smtClean="0">
                <a:latin typeface="Comic Sans MS" pitchFamily="66" charset="0"/>
              </a:rPr>
            </a:br>
            <a:r>
              <a:rPr lang="en-US" sz="4900" dirty="0" smtClean="0">
                <a:latin typeface="Comic Sans MS" pitchFamily="66" charset="0"/>
              </a:rPr>
              <a:t>Websites for Diverse Learners!</a:t>
            </a:r>
            <a:endParaRPr lang="en-US" sz="4900" dirty="0">
              <a:latin typeface="Comic Sans MS" pitchFamily="66" charset="0"/>
            </a:endParaRPr>
          </a:p>
        </p:txBody>
      </p:sp>
      <p:sp>
        <p:nvSpPr>
          <p:cNvPr id="3" name="Subtitle 2"/>
          <p:cNvSpPr>
            <a:spLocks noGrp="1"/>
          </p:cNvSpPr>
          <p:nvPr>
            <p:ph type="subTitle" idx="1"/>
          </p:nvPr>
        </p:nvSpPr>
        <p:spPr>
          <a:xfrm>
            <a:off x="540544" y="2250280"/>
            <a:ext cx="8146256" cy="2855120"/>
          </a:xfrm>
        </p:spPr>
        <p:txBody>
          <a:bodyPr>
            <a:normAutofit/>
          </a:bodyPr>
          <a:lstStyle/>
          <a:p>
            <a:endParaRPr lang="en-US" dirty="0" smtClean="0">
              <a:latin typeface="Comic Sans MS" pitchFamily="66" charset="0"/>
            </a:endParaRPr>
          </a:p>
          <a:p>
            <a:endParaRPr lang="en-US" dirty="0" smtClean="0">
              <a:latin typeface="Comic Sans MS" pitchFamily="66" charset="0"/>
            </a:endParaRPr>
          </a:p>
          <a:p>
            <a:endParaRPr lang="en-US" dirty="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r>
              <a:rPr lang="en-US" dirty="0" smtClean="0">
                <a:latin typeface="Comic Sans MS" pitchFamily="66" charset="0"/>
              </a:rPr>
              <a:t>By</a:t>
            </a:r>
            <a:r>
              <a:rPr lang="en-US" smtClean="0">
                <a:latin typeface="Comic Sans MS" pitchFamily="66" charset="0"/>
              </a:rPr>
              <a:t>: </a:t>
            </a:r>
            <a:r>
              <a:rPr lang="en-US" smtClean="0">
                <a:latin typeface="Comic Sans MS" pitchFamily="66" charset="0"/>
              </a:rPr>
              <a:t>Miss </a:t>
            </a:r>
            <a:r>
              <a:rPr lang="en-US" dirty="0" err="1" smtClean="0">
                <a:latin typeface="Comic Sans MS" pitchFamily="66" charset="0"/>
              </a:rPr>
              <a:t>Muzljakovich</a:t>
            </a:r>
            <a:r>
              <a:rPr lang="en-US" dirty="0" smtClean="0">
                <a:latin typeface="Comic Sans MS" pitchFamily="66" charset="0"/>
              </a:rPr>
              <a:t> </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Kendra\AppData\Local\Microsoft\Windows\Temporary Internet Files\Content.IE5\LK1U33Y1\MC900268956[1].wmf"/>
          <p:cNvPicPr>
            <a:picLocks noChangeAspect="1" noChangeArrowheads="1"/>
          </p:cNvPicPr>
          <p:nvPr/>
        </p:nvPicPr>
        <p:blipFill>
          <a:blip r:embed="rId3" cstate="print">
            <a:lum bright="-2000" contrast="-48000"/>
          </a:blip>
          <a:srcRect/>
          <a:stretch>
            <a:fillRect/>
          </a:stretch>
        </p:blipFill>
        <p:spPr bwMode="auto">
          <a:xfrm>
            <a:off x="1143000" y="0"/>
            <a:ext cx="7429964" cy="6807342"/>
          </a:xfrm>
          <a:prstGeom prst="rect">
            <a:avLst/>
          </a:prstGeom>
          <a:noFill/>
        </p:spPr>
      </p:pic>
      <p:sp>
        <p:nvSpPr>
          <p:cNvPr id="2" name="Title 1"/>
          <p:cNvSpPr>
            <a:spLocks noGrp="1"/>
          </p:cNvSpPr>
          <p:nvPr>
            <p:ph type="title"/>
          </p:nvPr>
        </p:nvSpPr>
        <p:spPr/>
        <p:txBody>
          <a:bodyPr/>
          <a:lstStyle/>
          <a:p>
            <a:r>
              <a:rPr lang="en-US" dirty="0" smtClean="0">
                <a:latin typeface="Comic Sans MS" pitchFamily="66" charset="0"/>
              </a:rPr>
              <a:t>Science</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r>
              <a:rPr lang="en-US" sz="2400" dirty="0" smtClean="0">
                <a:latin typeface="Comic Sans MS" pitchFamily="66" charset="0"/>
                <a:hlinkClick r:id="rId4"/>
              </a:rPr>
              <a:t>www.sciencekids.co.nz</a:t>
            </a:r>
            <a:r>
              <a:rPr lang="en-US" sz="2400" dirty="0" smtClean="0">
                <a:latin typeface="Comic Sans MS" pitchFamily="66" charset="0"/>
              </a:rPr>
              <a:t> </a:t>
            </a:r>
          </a:p>
          <a:p>
            <a:pPr lvl="1"/>
            <a:r>
              <a:rPr lang="en-US" sz="1600" dirty="0" smtClean="0">
                <a:latin typeface="Comic Sans MS" pitchFamily="66" charset="0"/>
              </a:rPr>
              <a:t>This website focuses on living things, physical processes, and states of matter. Try out the </a:t>
            </a:r>
            <a:r>
              <a:rPr lang="en-US" sz="1600" i="1" dirty="0" smtClean="0">
                <a:latin typeface="Comic Sans MS" pitchFamily="66" charset="0"/>
              </a:rPr>
              <a:t>Food Chain game </a:t>
            </a:r>
            <a:r>
              <a:rPr lang="en-US" sz="1600" dirty="0" smtClean="0">
                <a:latin typeface="Comic Sans MS" pitchFamily="66" charset="0"/>
              </a:rPr>
              <a:t>and learn about animals that you see all the time! The appropriate grade levels are 2</a:t>
            </a:r>
            <a:r>
              <a:rPr lang="en-US" sz="1600" baseline="30000" dirty="0" smtClean="0">
                <a:latin typeface="Comic Sans MS" pitchFamily="66" charset="0"/>
              </a:rPr>
              <a:t>nd</a:t>
            </a:r>
            <a:r>
              <a:rPr lang="en-US" sz="1600" dirty="0" smtClean="0">
                <a:latin typeface="Comic Sans MS" pitchFamily="66" charset="0"/>
              </a:rPr>
              <a:t> – 4</a:t>
            </a:r>
            <a:r>
              <a:rPr lang="en-US" sz="1600" baseline="30000" dirty="0" smtClean="0">
                <a:latin typeface="Comic Sans MS" pitchFamily="66" charset="0"/>
              </a:rPr>
              <a:t>th</a:t>
            </a:r>
            <a:r>
              <a:rPr lang="en-US" sz="1600" dirty="0" smtClean="0">
                <a:latin typeface="Comic Sans MS" pitchFamily="66" charset="0"/>
              </a:rPr>
              <a:t>.</a:t>
            </a:r>
          </a:p>
          <a:p>
            <a:r>
              <a:rPr lang="en-US" sz="2400" dirty="0" smtClean="0">
                <a:latin typeface="Comic Sans MS" pitchFamily="66" charset="0"/>
                <a:hlinkClick r:id="rId5"/>
              </a:rPr>
              <a:t>kids.earth.nasa.gov</a:t>
            </a:r>
            <a:r>
              <a:rPr lang="en-US" sz="2400" dirty="0" smtClean="0">
                <a:latin typeface="Comic Sans MS" pitchFamily="66" charset="0"/>
              </a:rPr>
              <a:t> </a:t>
            </a:r>
          </a:p>
          <a:p>
            <a:pPr lvl="1"/>
            <a:r>
              <a:rPr lang="en-US" sz="1600" dirty="0" smtClean="0">
                <a:latin typeface="Comic Sans MS" pitchFamily="66" charset="0"/>
              </a:rPr>
              <a:t>This website centers on the water cycle, trivia, and satellite images. Try out the </a:t>
            </a:r>
            <a:r>
              <a:rPr lang="en-US" sz="1600" i="1" dirty="0" smtClean="0">
                <a:latin typeface="Comic Sans MS" pitchFamily="66" charset="0"/>
              </a:rPr>
              <a:t>Droplet game </a:t>
            </a:r>
            <a:r>
              <a:rPr lang="en-US" sz="1600" dirty="0" smtClean="0">
                <a:latin typeface="Comic Sans MS" pitchFamily="66" charset="0"/>
              </a:rPr>
              <a:t>as a droplet of water travels through the water cycle. The appropriate grade level is 1</a:t>
            </a:r>
            <a:r>
              <a:rPr lang="en-US" sz="1600" baseline="30000" dirty="0" smtClean="0">
                <a:latin typeface="Comic Sans MS" pitchFamily="66" charset="0"/>
              </a:rPr>
              <a:t>st</a:t>
            </a:r>
            <a:r>
              <a:rPr lang="en-US" sz="1600" dirty="0" smtClean="0">
                <a:latin typeface="Comic Sans MS" pitchFamily="66" charset="0"/>
              </a:rPr>
              <a:t> – 4</a:t>
            </a:r>
            <a:r>
              <a:rPr lang="en-US" sz="1600" baseline="30000" dirty="0" smtClean="0">
                <a:latin typeface="Comic Sans MS" pitchFamily="66" charset="0"/>
              </a:rPr>
              <a:t>th</a:t>
            </a:r>
            <a:r>
              <a:rPr lang="en-US" sz="1600" dirty="0" smtClean="0">
                <a:latin typeface="Comic Sans MS" pitchFamily="66" charset="0"/>
              </a:rPr>
              <a:t>.</a:t>
            </a:r>
          </a:p>
          <a:p>
            <a:r>
              <a:rPr lang="en-US" sz="2400" dirty="0" smtClean="0">
                <a:latin typeface="Comic Sans MS" pitchFamily="66" charset="0"/>
                <a:hlinkClick r:id="rId6"/>
              </a:rPr>
              <a:t>water.epa.gov/learn/kids/</a:t>
            </a:r>
            <a:r>
              <a:rPr lang="en-US" sz="2400" dirty="0" err="1" smtClean="0">
                <a:latin typeface="Comic Sans MS" pitchFamily="66" charset="0"/>
                <a:hlinkClick r:id="rId6"/>
              </a:rPr>
              <a:t>drinkingwater</a:t>
            </a:r>
            <a:r>
              <a:rPr lang="en-US" sz="2400" dirty="0" smtClean="0">
                <a:latin typeface="Comic Sans MS" pitchFamily="66" charset="0"/>
                <a:hlinkClick r:id="rId6"/>
              </a:rPr>
              <a:t>/index.cfm</a:t>
            </a:r>
            <a:r>
              <a:rPr lang="en-US" sz="1600" dirty="0" smtClean="0">
                <a:latin typeface="Comic Sans MS" pitchFamily="66" charset="0"/>
              </a:rPr>
              <a:t> </a:t>
            </a:r>
          </a:p>
          <a:p>
            <a:pPr lvl="1"/>
            <a:r>
              <a:rPr lang="en-US" sz="1600" dirty="0" smtClean="0">
                <a:latin typeface="Comic Sans MS" pitchFamily="66" charset="0"/>
              </a:rPr>
              <a:t>This website focuses on water and its impact on our world. Check out the build your own aquifer or draw your own water cycle. The appropriate age levels are k -12</a:t>
            </a:r>
            <a:r>
              <a:rPr lang="en-US" sz="1600" baseline="30000" dirty="0" smtClean="0">
                <a:latin typeface="Comic Sans MS" pitchFamily="66" charset="0"/>
              </a:rPr>
              <a:t>th</a:t>
            </a:r>
            <a:r>
              <a:rPr lang="en-US" sz="1600" dirty="0" smtClean="0">
                <a:latin typeface="Comic Sans MS" pitchFamily="66" charset="0"/>
              </a:rPr>
              <a:t>.</a:t>
            </a:r>
          </a:p>
        </p:txBody>
      </p:sp>
      <p:pic>
        <p:nvPicPr>
          <p:cNvPr id="6" name="Picture 3" descr="C:\Program Files\Microsoft Office\MEDIA\CAGCAT10\j0183328.wmf">
            <a:hlinkClick r:id="rId7" action="ppaction://hlinksldjump"/>
          </p:cNvPr>
          <p:cNvPicPr>
            <a:picLocks noChangeAspect="1" noChangeArrowheads="1"/>
          </p:cNvPicPr>
          <p:nvPr/>
        </p:nvPicPr>
        <p:blipFill>
          <a:blip r:embed="rId8"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60000"/>
                    <a:lumOff val="40000"/>
                  </a:schemeClr>
                </a:solidFill>
                <a:latin typeface="Comic Sans MS" pitchFamily="66" charset="0"/>
              </a:rPr>
              <a:t>Social Studies</a:t>
            </a:r>
            <a:endParaRPr lang="en-US" dirty="0">
              <a:solidFill>
                <a:schemeClr val="accent2">
                  <a:lumMod val="60000"/>
                  <a:lumOff val="40000"/>
                </a:schemeClr>
              </a:solidFill>
              <a:latin typeface="Comic Sans MS" pitchFamily="66" charset="0"/>
            </a:endParaRPr>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endParaRPr lang="en-US" sz="3100" dirty="0" smtClean="0">
              <a:latin typeface="Comic Sans MS" pitchFamily="66" charset="0"/>
            </a:endParaRPr>
          </a:p>
          <a:p>
            <a:r>
              <a:rPr lang="en-US" sz="3100" dirty="0" smtClean="0">
                <a:solidFill>
                  <a:srgbClr val="FF0000"/>
                </a:solidFill>
                <a:latin typeface="Comic Sans MS" pitchFamily="66" charset="0"/>
                <a:hlinkClick r:id="rId3"/>
              </a:rPr>
              <a:t>www.socialstudiesforkids.com</a:t>
            </a:r>
            <a:r>
              <a:rPr lang="en-US" sz="3100" dirty="0" smtClean="0">
                <a:solidFill>
                  <a:srgbClr val="FF0000"/>
                </a:solidFill>
                <a:latin typeface="Comic Sans MS" pitchFamily="66" charset="0"/>
              </a:rPr>
              <a:t> </a:t>
            </a:r>
          </a:p>
          <a:p>
            <a:pPr lvl="1"/>
            <a:r>
              <a:rPr lang="en-US" sz="2100" dirty="0" smtClean="0">
                <a:latin typeface="Comic Sans MS" pitchFamily="66" charset="0"/>
              </a:rPr>
              <a:t>This website has games and informational articles about U.S. History and Government, and the history of the world as well.  You can travel back in time and go on the same journey that Lewis and Clark embarked on over a century ago! The appropriate grade levels are 3</a:t>
            </a:r>
            <a:r>
              <a:rPr lang="en-US" sz="2100" baseline="30000" dirty="0" smtClean="0">
                <a:latin typeface="Comic Sans MS" pitchFamily="66" charset="0"/>
              </a:rPr>
              <a:t>rd</a:t>
            </a:r>
            <a:r>
              <a:rPr lang="en-US" sz="2100" dirty="0" smtClean="0">
                <a:latin typeface="Comic Sans MS" pitchFamily="66" charset="0"/>
              </a:rPr>
              <a:t> – 5</a:t>
            </a:r>
            <a:r>
              <a:rPr lang="en-US" sz="2100" baseline="30000" dirty="0" smtClean="0">
                <a:latin typeface="Comic Sans MS" pitchFamily="66" charset="0"/>
              </a:rPr>
              <a:t>th</a:t>
            </a:r>
            <a:r>
              <a:rPr lang="en-US" sz="2100" dirty="0" smtClean="0">
                <a:latin typeface="Comic Sans MS" pitchFamily="66" charset="0"/>
              </a:rPr>
              <a:t>.</a:t>
            </a:r>
          </a:p>
          <a:p>
            <a:r>
              <a:rPr lang="en-US" sz="3100" dirty="0" smtClean="0">
                <a:latin typeface="Comic Sans MS" pitchFamily="66" charset="0"/>
                <a:hlinkClick r:id="rId4"/>
              </a:rPr>
              <a:t>www.kids.nationalgeographic.com</a:t>
            </a:r>
            <a:r>
              <a:rPr lang="en-US" sz="2100" dirty="0" smtClean="0">
                <a:latin typeface="Comic Sans MS" pitchFamily="66" charset="0"/>
              </a:rPr>
              <a:t> </a:t>
            </a:r>
          </a:p>
          <a:p>
            <a:pPr lvl="1"/>
            <a:r>
              <a:rPr lang="en-US" sz="2100" dirty="0" smtClean="0">
                <a:latin typeface="Comic Sans MS" pitchFamily="66" charset="0"/>
              </a:rPr>
              <a:t>This website has games and activities covering a wide range of topics including ancient Egypt, colonial America, world geography and more! Try out the </a:t>
            </a:r>
            <a:r>
              <a:rPr lang="en-US" sz="2100" i="1" dirty="0" smtClean="0">
                <a:latin typeface="Comic Sans MS" pitchFamily="66" charset="0"/>
              </a:rPr>
              <a:t>Jamestown Adventure,</a:t>
            </a:r>
            <a:r>
              <a:rPr lang="en-US" sz="2100" dirty="0" smtClean="0">
                <a:latin typeface="Comic Sans MS" pitchFamily="66" charset="0"/>
              </a:rPr>
              <a:t> follow in the footsteps of John Smith, and discover what the New World was like over 400 years ago! The appropriate grade levels are 3</a:t>
            </a:r>
            <a:r>
              <a:rPr lang="en-US" sz="2100" baseline="30000" dirty="0" smtClean="0">
                <a:latin typeface="Comic Sans MS" pitchFamily="66" charset="0"/>
              </a:rPr>
              <a:t>rd</a:t>
            </a:r>
            <a:r>
              <a:rPr lang="en-US" sz="2100" dirty="0" smtClean="0">
                <a:latin typeface="Comic Sans MS" pitchFamily="66" charset="0"/>
              </a:rPr>
              <a:t> – 5</a:t>
            </a:r>
            <a:r>
              <a:rPr lang="en-US" sz="2100" baseline="30000" dirty="0" smtClean="0">
                <a:latin typeface="Comic Sans MS" pitchFamily="66" charset="0"/>
              </a:rPr>
              <a:t>th</a:t>
            </a:r>
            <a:r>
              <a:rPr lang="en-US" sz="2100" dirty="0" smtClean="0">
                <a:latin typeface="Comic Sans MS" pitchFamily="66" charset="0"/>
              </a:rPr>
              <a:t>.</a:t>
            </a:r>
          </a:p>
          <a:p>
            <a:r>
              <a:rPr lang="en-US" sz="3100" dirty="0" smtClean="0">
                <a:latin typeface="Comic Sans MS" pitchFamily="66" charset="0"/>
                <a:hlinkClick r:id="rId5"/>
              </a:rPr>
              <a:t>bensguide.gpo.gov</a:t>
            </a:r>
            <a:r>
              <a:rPr lang="en-US" sz="3100" dirty="0" smtClean="0">
                <a:latin typeface="Comic Sans MS" pitchFamily="66" charset="0"/>
              </a:rPr>
              <a:t> </a:t>
            </a:r>
          </a:p>
          <a:p>
            <a:pPr lvl="1"/>
            <a:r>
              <a:rPr lang="en-US" sz="2100" dirty="0" smtClean="0">
                <a:latin typeface="Comic Sans MS" pitchFamily="66" charset="0"/>
              </a:rPr>
              <a:t>This website has games and study materials about American government and geography. Try placing all the states in the proper place on the map before time runs out! The appropriate grade levels are k – 12</a:t>
            </a:r>
            <a:r>
              <a:rPr lang="en-US" sz="2100" baseline="30000" dirty="0" smtClean="0">
                <a:latin typeface="Comic Sans MS" pitchFamily="66" charset="0"/>
              </a:rPr>
              <a:t>th</a:t>
            </a:r>
            <a:r>
              <a:rPr lang="en-US" sz="2100" dirty="0" smtClean="0">
                <a:latin typeface="Comic Sans MS" pitchFamily="66" charset="0"/>
              </a:rPr>
              <a:t>.</a:t>
            </a:r>
          </a:p>
          <a:p>
            <a:r>
              <a:rPr lang="en-US" sz="3100" dirty="0" smtClean="0">
                <a:latin typeface="Comic Sans MS" pitchFamily="66" charset="0"/>
                <a:hlinkClick r:id="rId6"/>
              </a:rPr>
              <a:t>www.factfinder.census.gov/home/en/kids/kids.html</a:t>
            </a:r>
            <a:endParaRPr lang="en-US" sz="3100" dirty="0">
              <a:latin typeface="Comic Sans MS" pitchFamily="66" charset="0"/>
            </a:endParaRPr>
          </a:p>
          <a:p>
            <a:pPr lvl="1"/>
            <a:r>
              <a:rPr lang="en-US" sz="2100" dirty="0" smtClean="0">
                <a:latin typeface="Comic Sans MS" pitchFamily="66" charset="0"/>
              </a:rPr>
              <a:t>This website has cool facts about the U.S. states and you can take cool quizzes about different demographics in America. Did you know that the state bird of Texas is the Mockingbird? Well, you can learn that and so much more about every state and it’s just a click away! The appropriate age level is middle school and upper elementary. </a:t>
            </a:r>
          </a:p>
          <a:p>
            <a:pPr>
              <a:buNone/>
            </a:pPr>
            <a:endParaRPr lang="en-US" dirty="0"/>
          </a:p>
        </p:txBody>
      </p:sp>
      <p:pic>
        <p:nvPicPr>
          <p:cNvPr id="11" name="Picture 3" descr="C:\Program Files\Microsoft Office\MEDIA\CAGCAT10\j0183328.wmf">
            <a:hlinkClick r:id="rId7" action="ppaction://hlinksldjump"/>
          </p:cNvPr>
          <p:cNvPicPr>
            <a:picLocks noChangeAspect="1" noChangeArrowheads="1"/>
          </p:cNvPicPr>
          <p:nvPr/>
        </p:nvPicPr>
        <p:blipFill>
          <a:blip r:embed="rId8"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itchFamily="66" charset="0"/>
              </a:rPr>
              <a:t>U</a:t>
            </a:r>
            <a:r>
              <a:rPr lang="en-US" dirty="0" smtClean="0">
                <a:latin typeface="Comic Sans MS" pitchFamily="66" charset="0"/>
              </a:rPr>
              <a:t>nique Learner</a:t>
            </a:r>
            <a:endParaRPr lang="en-US" dirty="0">
              <a:latin typeface="Comic Sans MS" pitchFamily="66" charset="0"/>
            </a:endParaRPr>
          </a:p>
        </p:txBody>
      </p:sp>
      <p:sp>
        <p:nvSpPr>
          <p:cNvPr id="3" name="Content Placeholder 2"/>
          <p:cNvSpPr>
            <a:spLocks noGrp="1"/>
          </p:cNvSpPr>
          <p:nvPr>
            <p:ph idx="1"/>
          </p:nvPr>
        </p:nvSpPr>
        <p:spPr/>
        <p:txBody>
          <a:bodyPr/>
          <a:lstStyle/>
          <a:p>
            <a:r>
              <a:rPr lang="en-US" sz="2400" dirty="0" smtClean="0">
                <a:latin typeface="Comic Sans MS" pitchFamily="66" charset="0"/>
                <a:hlinkClick r:id="rId3"/>
              </a:rPr>
              <a:t>www.do2learn.com</a:t>
            </a:r>
            <a:endParaRPr lang="en-US" sz="2400" dirty="0">
              <a:latin typeface="Comic Sans MS" pitchFamily="66" charset="0"/>
            </a:endParaRPr>
          </a:p>
          <a:p>
            <a:pPr lvl="1"/>
            <a:r>
              <a:rPr lang="en-US" sz="1600" dirty="0" smtClean="0">
                <a:latin typeface="Comic Sans MS" pitchFamily="66" charset="0"/>
              </a:rPr>
              <a:t>This website focuses on basic skills such as recognizing facial expressions and knowing bus safety. Listen to fun songs about bus and fire safety! The appropriate grade levels are pre-k – 3</a:t>
            </a:r>
            <a:r>
              <a:rPr lang="en-US" sz="1600" baseline="30000" dirty="0" smtClean="0">
                <a:latin typeface="Comic Sans MS" pitchFamily="66" charset="0"/>
              </a:rPr>
              <a:t>rd</a:t>
            </a:r>
            <a:r>
              <a:rPr lang="en-US" sz="1600" dirty="0" smtClean="0">
                <a:latin typeface="Comic Sans MS" pitchFamily="66" charset="0"/>
              </a:rPr>
              <a:t> or low functioning students.</a:t>
            </a:r>
          </a:p>
          <a:p>
            <a:pPr>
              <a:buNone/>
            </a:pPr>
            <a:endParaRPr lang="en-US" dirty="0" smtClean="0"/>
          </a:p>
          <a:p>
            <a:endParaRPr lang="en-US" dirty="0" smtClean="0"/>
          </a:p>
        </p:txBody>
      </p:sp>
      <p:pic>
        <p:nvPicPr>
          <p:cNvPr id="10243" name="Picture 3" descr="C:\Users\Kendra\AppData\Local\Microsoft\Windows\Temporary Internet Files\Content.IE5\62WUU7MO\MC900056591[1].wmf"/>
          <p:cNvPicPr>
            <a:picLocks noChangeAspect="1" noChangeArrowheads="1"/>
          </p:cNvPicPr>
          <p:nvPr/>
        </p:nvPicPr>
        <p:blipFill>
          <a:blip r:embed="rId4" cstate="print"/>
          <a:srcRect/>
          <a:stretch>
            <a:fillRect/>
          </a:stretch>
        </p:blipFill>
        <p:spPr bwMode="auto">
          <a:xfrm>
            <a:off x="5257800" y="3124200"/>
            <a:ext cx="2381118" cy="3507733"/>
          </a:xfrm>
          <a:prstGeom prst="rect">
            <a:avLst/>
          </a:prstGeom>
          <a:noFill/>
        </p:spPr>
      </p:pic>
      <p:pic>
        <p:nvPicPr>
          <p:cNvPr id="10248" name="Picture 8" descr="C:\Users\Kendra\AppData\Local\Microsoft\Windows\Temporary Internet Files\Content.IE5\LK1U33Y1\MC900292122[1].wmf"/>
          <p:cNvPicPr>
            <a:picLocks noChangeAspect="1" noChangeArrowheads="1"/>
          </p:cNvPicPr>
          <p:nvPr/>
        </p:nvPicPr>
        <p:blipFill>
          <a:blip r:embed="rId5" cstate="print"/>
          <a:srcRect/>
          <a:stretch>
            <a:fillRect/>
          </a:stretch>
        </p:blipFill>
        <p:spPr bwMode="auto">
          <a:xfrm>
            <a:off x="1143000" y="3276600"/>
            <a:ext cx="3302660" cy="2895600"/>
          </a:xfrm>
          <a:prstGeom prst="rect">
            <a:avLst/>
          </a:prstGeom>
          <a:noFill/>
        </p:spPr>
      </p:pic>
      <p:pic>
        <p:nvPicPr>
          <p:cNvPr id="14" name="Picture 3" descr="C:\Program Files\Microsoft Office\MEDIA\CAGCAT10\j0183328.wmf">
            <a:hlinkClick r:id="rId6" action="ppaction://hlinksldjump"/>
          </p:cNvPr>
          <p:cNvPicPr>
            <a:picLocks noChangeAspect="1" noChangeArrowheads="1"/>
          </p:cNvPicPr>
          <p:nvPr/>
        </p:nvPicPr>
        <p:blipFill>
          <a:blip r:embed="rId7"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399032"/>
          </a:xfrm>
        </p:spPr>
        <p:txBody>
          <a:bodyPr/>
          <a:lstStyle/>
          <a:p>
            <a:r>
              <a:rPr lang="en-US" dirty="0" smtClean="0">
                <a:latin typeface="Comic Sans MS" pitchFamily="66" charset="0"/>
              </a:rPr>
              <a:t>Spanish</a:t>
            </a:r>
            <a:endParaRPr lang="en-US" dirty="0">
              <a:latin typeface="Comic Sans MS" pitchFamily="66" charset="0"/>
            </a:endParaRPr>
          </a:p>
        </p:txBody>
      </p:sp>
      <p:sp>
        <p:nvSpPr>
          <p:cNvPr id="3" name="Content Placeholder 2"/>
          <p:cNvSpPr>
            <a:spLocks noGrp="1"/>
          </p:cNvSpPr>
          <p:nvPr>
            <p:ph idx="1"/>
          </p:nvPr>
        </p:nvSpPr>
        <p:spPr>
          <a:xfrm>
            <a:off x="304800" y="1524000"/>
            <a:ext cx="8686800" cy="5105400"/>
          </a:xfrm>
        </p:spPr>
        <p:txBody>
          <a:bodyPr>
            <a:normAutofit/>
          </a:bodyPr>
          <a:lstStyle/>
          <a:p>
            <a:r>
              <a:rPr lang="en-US" sz="2400" dirty="0" smtClean="0">
                <a:latin typeface="Comic Sans MS" pitchFamily="66" charset="0"/>
                <a:hlinkClick r:id="rId3"/>
              </a:rPr>
              <a:t>www.gamequarium.org</a:t>
            </a:r>
            <a:r>
              <a:rPr lang="en-US" sz="2400" dirty="0" smtClean="0">
                <a:latin typeface="Comic Sans MS" pitchFamily="66" charset="0"/>
              </a:rPr>
              <a:t> </a:t>
            </a:r>
          </a:p>
          <a:p>
            <a:pPr lvl="1"/>
            <a:r>
              <a:rPr lang="en-US" sz="1600" dirty="0" smtClean="0">
                <a:latin typeface="Comic Sans MS" pitchFamily="66" charset="0"/>
              </a:rPr>
              <a:t>This website focuses on Language Arts and Social Studies games. Try out </a:t>
            </a:r>
            <a:r>
              <a:rPr lang="en-US" sz="1600" i="1" dirty="0" err="1" smtClean="0">
                <a:latin typeface="Comic Sans MS" pitchFamily="66" charset="0"/>
              </a:rPr>
              <a:t>Limpia</a:t>
            </a:r>
            <a:r>
              <a:rPr lang="en-US" sz="1600" i="1" dirty="0" smtClean="0">
                <a:latin typeface="Comic Sans MS" pitchFamily="66" charset="0"/>
              </a:rPr>
              <a:t> </a:t>
            </a:r>
            <a:r>
              <a:rPr lang="en-US" sz="1600" i="1" dirty="0" err="1" smtClean="0">
                <a:latin typeface="Comic Sans MS" pitchFamily="66" charset="0"/>
              </a:rPr>
              <a:t>Tu</a:t>
            </a:r>
            <a:r>
              <a:rPr lang="en-US" sz="1600" i="1" dirty="0" smtClean="0">
                <a:latin typeface="Comic Sans MS" pitchFamily="66" charset="0"/>
              </a:rPr>
              <a:t> </a:t>
            </a:r>
            <a:r>
              <a:rPr lang="en-US" sz="1600" i="1" dirty="0" err="1" smtClean="0">
                <a:latin typeface="Comic Sans MS" pitchFamily="66" charset="0"/>
              </a:rPr>
              <a:t>Gramatica</a:t>
            </a:r>
            <a:r>
              <a:rPr lang="en-US" sz="1600" i="1" dirty="0" smtClean="0">
                <a:latin typeface="Comic Sans MS" pitchFamily="66" charset="0"/>
              </a:rPr>
              <a:t> </a:t>
            </a:r>
            <a:r>
              <a:rPr lang="en-US" sz="1600" dirty="0" smtClean="0">
                <a:latin typeface="Comic Sans MS" pitchFamily="66" charset="0"/>
              </a:rPr>
              <a:t>and clean up the beach by sorting nouns and verbs! The appropriate grade levels are pre-k – 6</a:t>
            </a:r>
            <a:r>
              <a:rPr lang="en-US" sz="1600" baseline="30000" dirty="0" smtClean="0">
                <a:latin typeface="Comic Sans MS" pitchFamily="66" charset="0"/>
              </a:rPr>
              <a:t>th</a:t>
            </a:r>
            <a:r>
              <a:rPr lang="en-US" sz="1600" dirty="0" smtClean="0">
                <a:latin typeface="Comic Sans MS" pitchFamily="66" charset="0"/>
              </a:rPr>
              <a:t> . </a:t>
            </a:r>
          </a:p>
          <a:p>
            <a:r>
              <a:rPr lang="en-US" sz="2400" dirty="0" smtClean="0">
                <a:latin typeface="Comic Sans MS" pitchFamily="66" charset="0"/>
                <a:hlinkClick r:id="rId4"/>
              </a:rPr>
              <a:t>www.storyplace.org</a:t>
            </a:r>
            <a:r>
              <a:rPr lang="en-US" sz="2400" dirty="0" smtClean="0">
                <a:latin typeface="Comic Sans MS" pitchFamily="66" charset="0"/>
              </a:rPr>
              <a:t> </a:t>
            </a:r>
          </a:p>
          <a:p>
            <a:pPr lvl="1"/>
            <a:r>
              <a:rPr lang="en-US" sz="1600" dirty="0" smtClean="0">
                <a:latin typeface="Comic Sans MS" pitchFamily="66" charset="0"/>
              </a:rPr>
              <a:t>This website focuses on Language Arts games where the student can read and listen to interactive stories. The appropriate age level is elementary. </a:t>
            </a:r>
          </a:p>
          <a:p>
            <a:r>
              <a:rPr lang="en-US" sz="2400" dirty="0" smtClean="0">
                <a:latin typeface="Comic Sans MS" pitchFamily="66" charset="0"/>
                <a:hlinkClick r:id="rId5"/>
              </a:rPr>
              <a:t>www.123teachme.com</a:t>
            </a:r>
            <a:r>
              <a:rPr lang="en-US" sz="2400" dirty="0" smtClean="0">
                <a:latin typeface="Comic Sans MS" pitchFamily="66" charset="0"/>
              </a:rPr>
              <a:t> </a:t>
            </a:r>
          </a:p>
          <a:p>
            <a:pPr lvl="1"/>
            <a:r>
              <a:rPr lang="en-US" sz="1600" dirty="0" smtClean="0">
                <a:latin typeface="Comic Sans MS" pitchFamily="66" charset="0"/>
              </a:rPr>
              <a:t>This website contains Language Arts and Math games. Check out the game called </a:t>
            </a:r>
            <a:r>
              <a:rPr lang="en-US" sz="1600" i="1" dirty="0" smtClean="0">
                <a:latin typeface="Comic Sans MS" pitchFamily="66" charset="0"/>
              </a:rPr>
              <a:t>Help the Cow</a:t>
            </a:r>
            <a:r>
              <a:rPr lang="en-US" sz="1600" dirty="0" smtClean="0">
                <a:latin typeface="Comic Sans MS" pitchFamily="66" charset="0"/>
              </a:rPr>
              <a:t>. Choose between vocabulary words that will help the cow find his home, food, and other items. The appropriate  age levels are pre-k – 1</a:t>
            </a:r>
            <a:r>
              <a:rPr lang="en-US" sz="1600" baseline="30000" dirty="0" smtClean="0">
                <a:latin typeface="Comic Sans MS" pitchFamily="66" charset="0"/>
              </a:rPr>
              <a:t>st</a:t>
            </a:r>
            <a:r>
              <a:rPr lang="en-US" sz="1600" dirty="0" smtClean="0">
                <a:latin typeface="Comic Sans MS" pitchFamily="66" charset="0"/>
              </a:rPr>
              <a:t>.</a:t>
            </a:r>
          </a:p>
          <a:p>
            <a:r>
              <a:rPr lang="en-US" sz="2400" dirty="0" smtClean="0">
                <a:latin typeface="Comic Sans MS" pitchFamily="66" charset="0"/>
                <a:hlinkClick r:id="rId6"/>
              </a:rPr>
              <a:t>www.angelfire.com/de/cuento/color/inter/inter02.html</a:t>
            </a:r>
            <a:r>
              <a:rPr lang="en-US" sz="2400" dirty="0" smtClean="0">
                <a:latin typeface="Comic Sans MS" pitchFamily="66" charset="0"/>
              </a:rPr>
              <a:t> </a:t>
            </a:r>
          </a:p>
          <a:p>
            <a:pPr lvl="1"/>
            <a:r>
              <a:rPr lang="en-US" sz="1600" dirty="0" smtClean="0">
                <a:latin typeface="Comic Sans MS" pitchFamily="66" charset="0"/>
              </a:rPr>
              <a:t>This website contains a Math game. Play this fun game matching colors according to number. The appropriate age levels are pre-k and Kindergarten. </a:t>
            </a:r>
          </a:p>
          <a:p>
            <a:pPr>
              <a:buNone/>
            </a:pPr>
            <a:endParaRPr lang="en-US" sz="1600" dirty="0">
              <a:latin typeface="Comic Sans MS" pitchFamily="66" charset="0"/>
            </a:endParaRPr>
          </a:p>
          <a:p>
            <a:pPr lvl="1">
              <a:buNone/>
            </a:pPr>
            <a:endParaRPr lang="en-US" sz="1600" dirty="0">
              <a:latin typeface="Comic Sans MS" pitchFamily="66" charset="0"/>
            </a:endParaRPr>
          </a:p>
        </p:txBody>
      </p:sp>
      <p:pic>
        <p:nvPicPr>
          <p:cNvPr id="12290" name="Picture 2" descr="C:\Users\Kendra\AppData\Local\Microsoft\Windows\Temporary Internet Files\Content.IE5\62WUU7MO\MC900104836[1].wmf"/>
          <p:cNvPicPr>
            <a:picLocks noChangeAspect="1" noChangeArrowheads="1"/>
          </p:cNvPicPr>
          <p:nvPr/>
        </p:nvPicPr>
        <p:blipFill>
          <a:blip r:embed="rId7" cstate="print"/>
          <a:srcRect/>
          <a:stretch>
            <a:fillRect/>
          </a:stretch>
        </p:blipFill>
        <p:spPr bwMode="auto">
          <a:xfrm>
            <a:off x="4749532" y="228600"/>
            <a:ext cx="2664094" cy="1524000"/>
          </a:xfrm>
          <a:prstGeom prst="rect">
            <a:avLst/>
          </a:prstGeom>
          <a:noFill/>
        </p:spPr>
      </p:pic>
      <p:pic>
        <p:nvPicPr>
          <p:cNvPr id="6" name="Picture 3" descr="C:\Program Files\Microsoft Office\MEDIA\CAGCAT10\j0183328.wmf">
            <a:hlinkClick r:id="rId8" action="ppaction://hlinksldjump"/>
          </p:cNvPr>
          <p:cNvPicPr>
            <a:picLocks noChangeAspect="1" noChangeArrowheads="1"/>
          </p:cNvPicPr>
          <p:nvPr/>
        </p:nvPicPr>
        <p:blipFill>
          <a:blip r:embed="rId9"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omic Sans MS" pitchFamily="66" charset="0"/>
              </a:rPr>
              <a:t>Spanish</a:t>
            </a:r>
            <a:endParaRPr lang="en-US" dirty="0">
              <a:latin typeface="Comic Sans MS" pitchFamily="66" charset="0"/>
            </a:endParaRPr>
          </a:p>
        </p:txBody>
      </p:sp>
      <p:sp>
        <p:nvSpPr>
          <p:cNvPr id="3" name="Content Placeholder 2"/>
          <p:cNvSpPr>
            <a:spLocks noGrp="1"/>
          </p:cNvSpPr>
          <p:nvPr>
            <p:ph idx="1"/>
          </p:nvPr>
        </p:nvSpPr>
        <p:spPr>
          <a:xfrm>
            <a:off x="457200" y="1447800"/>
            <a:ext cx="8229600" cy="5007008"/>
          </a:xfrm>
        </p:spPr>
        <p:txBody>
          <a:bodyPr>
            <a:normAutofit/>
          </a:bodyPr>
          <a:lstStyle/>
          <a:p>
            <a:r>
              <a:rPr lang="en-US" sz="2400" dirty="0" smtClean="0">
                <a:latin typeface="Comic Sans MS" pitchFamily="66" charset="0"/>
                <a:hlinkClick r:id="rId3"/>
              </a:rPr>
              <a:t>www.internet4classrooms.com/learn_eng.htm</a:t>
            </a:r>
            <a:r>
              <a:rPr lang="en-US" sz="2400" dirty="0" smtClean="0">
                <a:latin typeface="Comic Sans MS" pitchFamily="66" charset="0"/>
              </a:rPr>
              <a:t> </a:t>
            </a:r>
          </a:p>
          <a:p>
            <a:pPr lvl="1"/>
            <a:r>
              <a:rPr lang="en-US" sz="1600" dirty="0" smtClean="0">
                <a:latin typeface="Comic Sans MS" pitchFamily="66" charset="0"/>
              </a:rPr>
              <a:t>This website focuses on vocabulary matching games. Check out a matching game that deals with learning the body parts in English and Spanish. The appropriate age levels are k – 3</a:t>
            </a:r>
            <a:r>
              <a:rPr lang="en-US" sz="1600" baseline="30000" dirty="0" smtClean="0">
                <a:latin typeface="Comic Sans MS" pitchFamily="66" charset="0"/>
              </a:rPr>
              <a:t>rd</a:t>
            </a:r>
            <a:r>
              <a:rPr lang="en-US" sz="1600" dirty="0" smtClean="0">
                <a:latin typeface="Comic Sans MS" pitchFamily="66" charset="0"/>
              </a:rPr>
              <a:t>.</a:t>
            </a:r>
          </a:p>
          <a:p>
            <a:r>
              <a:rPr lang="en-US" sz="2400" dirty="0" smtClean="0">
                <a:latin typeface="Comic Sans MS" pitchFamily="66" charset="0"/>
                <a:hlinkClick r:id="rId4"/>
              </a:rPr>
              <a:t>www.apples4theteacher.com</a:t>
            </a:r>
            <a:r>
              <a:rPr lang="en-US" sz="2400" dirty="0" smtClean="0">
                <a:latin typeface="Comic Sans MS" pitchFamily="66" charset="0"/>
              </a:rPr>
              <a:t> </a:t>
            </a:r>
          </a:p>
          <a:p>
            <a:pPr lvl="1"/>
            <a:r>
              <a:rPr lang="en-US" sz="1600" dirty="0" smtClean="0">
                <a:latin typeface="Comic Sans MS" pitchFamily="66" charset="0"/>
              </a:rPr>
              <a:t>This website contains games from the subject areas of Math and Language Arts.  Along with Spanish,  this website contains  games in other languages as well. The appropriate age levels are lower elementary. </a:t>
            </a:r>
          </a:p>
          <a:p>
            <a:r>
              <a:rPr lang="en-US" sz="2400" dirty="0" smtClean="0">
                <a:latin typeface="Comic Sans MS" pitchFamily="66" charset="0"/>
                <a:hlinkClick r:id="rId5"/>
              </a:rPr>
              <a:t>www.myhq.com/public/v/a/vanderwerken/#101555933269311589</a:t>
            </a:r>
            <a:r>
              <a:rPr lang="en-US" sz="2400" dirty="0" smtClean="0">
                <a:latin typeface="Comic Sans MS" pitchFamily="66" charset="0"/>
              </a:rPr>
              <a:t> </a:t>
            </a:r>
          </a:p>
          <a:p>
            <a:pPr lvl="1"/>
            <a:r>
              <a:rPr lang="en-US" sz="1600" dirty="0" smtClean="0">
                <a:latin typeface="Comic Sans MS" pitchFamily="66" charset="0"/>
              </a:rPr>
              <a:t>This website contains  games for the subject areas of Language Arts and Vocabulary. Check out the </a:t>
            </a:r>
            <a:r>
              <a:rPr lang="en-US" sz="1600" i="1" dirty="0" smtClean="0">
                <a:latin typeface="Comic Sans MS" pitchFamily="66" charset="0"/>
              </a:rPr>
              <a:t>Speed Speller</a:t>
            </a:r>
            <a:r>
              <a:rPr lang="en-US" sz="1600" dirty="0" smtClean="0">
                <a:latin typeface="Comic Sans MS" pitchFamily="66" charset="0"/>
              </a:rPr>
              <a:t> game and spell the colors as fast as you can before the time runs out! The appropriate grade level is lower elementary.</a:t>
            </a:r>
          </a:p>
          <a:p>
            <a:endParaRPr lang="en-US" sz="1600" dirty="0"/>
          </a:p>
        </p:txBody>
      </p:sp>
      <p:pic>
        <p:nvPicPr>
          <p:cNvPr id="11266" name="Picture 2" descr="C:\Users\Kendra\AppData\Local\Microsoft\Windows\Temporary Internet Files\Content.IE5\62WUU7MO\MC900104836[1].wmf"/>
          <p:cNvPicPr>
            <a:picLocks noChangeAspect="1" noChangeArrowheads="1"/>
          </p:cNvPicPr>
          <p:nvPr/>
        </p:nvPicPr>
        <p:blipFill>
          <a:blip r:embed="rId6" cstate="print"/>
          <a:srcRect/>
          <a:stretch>
            <a:fillRect/>
          </a:stretch>
        </p:blipFill>
        <p:spPr bwMode="auto">
          <a:xfrm>
            <a:off x="3124200" y="5506699"/>
            <a:ext cx="2362200" cy="1351301"/>
          </a:xfrm>
          <a:prstGeom prst="rect">
            <a:avLst/>
          </a:prstGeom>
          <a:noFill/>
        </p:spPr>
      </p:pic>
      <p:pic>
        <p:nvPicPr>
          <p:cNvPr id="7" name="Picture 3" descr="C:\Program Files\Microsoft Office\MEDIA\CAGCAT10\j0183328.wmf">
            <a:hlinkClick r:id="rId7" action="ppaction://hlinksldjump"/>
          </p:cNvPr>
          <p:cNvPicPr>
            <a:picLocks noChangeAspect="1" noChangeArrowheads="1"/>
          </p:cNvPicPr>
          <p:nvPr/>
        </p:nvPicPr>
        <p:blipFill>
          <a:blip r:embed="rId8"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399032"/>
          </a:xfrm>
        </p:spPr>
        <p:txBody>
          <a:bodyPr/>
          <a:lstStyle/>
          <a:p>
            <a:r>
              <a:rPr lang="en-US" dirty="0" smtClean="0">
                <a:latin typeface="Comic Sans MS" pitchFamily="66" charset="0"/>
              </a:rPr>
              <a:t>Multiple-Subject Areas</a:t>
            </a:r>
            <a:endParaRPr lang="en-US" dirty="0">
              <a:latin typeface="Comic Sans MS" pitchFamily="66" charset="0"/>
            </a:endParaRPr>
          </a:p>
        </p:txBody>
      </p:sp>
      <p:sp>
        <p:nvSpPr>
          <p:cNvPr id="3" name="Content Placeholder 2"/>
          <p:cNvSpPr>
            <a:spLocks noGrp="1"/>
          </p:cNvSpPr>
          <p:nvPr>
            <p:ph idx="1"/>
          </p:nvPr>
        </p:nvSpPr>
        <p:spPr>
          <a:xfrm>
            <a:off x="457200" y="838200"/>
            <a:ext cx="8229600" cy="5867400"/>
          </a:xfrm>
        </p:spPr>
        <p:txBody>
          <a:bodyPr>
            <a:noAutofit/>
          </a:bodyPr>
          <a:lstStyle/>
          <a:p>
            <a:r>
              <a:rPr lang="en-US" sz="2400" dirty="0" smtClean="0">
                <a:latin typeface="Comic Sans MS" pitchFamily="66" charset="0"/>
                <a:hlinkClick r:id="rId3"/>
              </a:rPr>
              <a:t>www.abclearningtime.com</a:t>
            </a:r>
            <a:r>
              <a:rPr lang="en-US" sz="2400" dirty="0" smtClean="0">
                <a:latin typeface="Comic Sans MS" pitchFamily="66" charset="0"/>
              </a:rPr>
              <a:t> </a:t>
            </a:r>
          </a:p>
          <a:p>
            <a:pPr lvl="1"/>
            <a:r>
              <a:rPr lang="en-US" sz="1600" dirty="0" smtClean="0">
                <a:latin typeface="Comic Sans MS" pitchFamily="66" charset="0"/>
              </a:rPr>
              <a:t>The subjects included are Language Arts and Math.  Check out </a:t>
            </a:r>
            <a:r>
              <a:rPr lang="en-US" sz="1600" i="1" dirty="0" smtClean="0">
                <a:latin typeface="Comic Sans MS" pitchFamily="66" charset="0"/>
              </a:rPr>
              <a:t>Kat’s  TV Game Show </a:t>
            </a:r>
            <a:r>
              <a:rPr lang="en-US" sz="1600" dirty="0" smtClean="0">
                <a:latin typeface="Comic Sans MS" pitchFamily="66" charset="0"/>
              </a:rPr>
              <a:t>and unscramble words to make a picture! The appropriate age level is lower elementary. </a:t>
            </a:r>
          </a:p>
          <a:p>
            <a:r>
              <a:rPr lang="en-US" sz="2400" dirty="0" smtClean="0">
                <a:latin typeface="Comic Sans MS" pitchFamily="66" charset="0"/>
                <a:hlinkClick r:id="rId4"/>
              </a:rPr>
              <a:t>www.bbc.co.uk/schools/ks2bitesize/</a:t>
            </a:r>
            <a:r>
              <a:rPr lang="en-US" sz="2400" dirty="0" smtClean="0">
                <a:latin typeface="Comic Sans MS" pitchFamily="66" charset="0"/>
              </a:rPr>
              <a:t> </a:t>
            </a:r>
          </a:p>
          <a:p>
            <a:pPr lvl="1"/>
            <a:r>
              <a:rPr lang="en-US" sz="1600" dirty="0" smtClean="0">
                <a:latin typeface="Comic Sans MS" pitchFamily="66" charset="0"/>
              </a:rPr>
              <a:t>The subjects included are Language Arts, Spelling, Math, and Science.  For instance, </a:t>
            </a:r>
            <a:r>
              <a:rPr lang="en-US" sz="1600" dirty="0">
                <a:latin typeface="Comic Sans MS" pitchFamily="66" charset="0"/>
              </a:rPr>
              <a:t> </a:t>
            </a:r>
            <a:r>
              <a:rPr lang="en-US" sz="1600" dirty="0" smtClean="0">
                <a:latin typeface="Comic Sans MS" pitchFamily="66" charset="0"/>
              </a:rPr>
              <a:t>try the Addition numbers game; repair the slide by adding pairs that equal a certain number. The appropriate grade levels are 1</a:t>
            </a:r>
            <a:r>
              <a:rPr lang="en-US" sz="1600" baseline="30000" dirty="0" smtClean="0">
                <a:latin typeface="Comic Sans MS" pitchFamily="66" charset="0"/>
              </a:rPr>
              <a:t>st</a:t>
            </a:r>
            <a:r>
              <a:rPr lang="en-US" sz="1600" dirty="0" smtClean="0">
                <a:latin typeface="Comic Sans MS" pitchFamily="66" charset="0"/>
              </a:rPr>
              <a:t> – 5</a:t>
            </a:r>
            <a:r>
              <a:rPr lang="en-US" sz="1600" baseline="30000" dirty="0" smtClean="0">
                <a:latin typeface="Comic Sans MS" pitchFamily="66" charset="0"/>
              </a:rPr>
              <a:t>th</a:t>
            </a:r>
            <a:r>
              <a:rPr lang="en-US" sz="1600" dirty="0" smtClean="0">
                <a:latin typeface="Comic Sans MS" pitchFamily="66" charset="0"/>
              </a:rPr>
              <a:t>. </a:t>
            </a:r>
          </a:p>
          <a:p>
            <a:r>
              <a:rPr lang="en-US" sz="2400" dirty="0" smtClean="0">
                <a:latin typeface="Comic Sans MS" pitchFamily="66" charset="0"/>
                <a:hlinkClick r:id="rId5"/>
              </a:rPr>
              <a:t>www.gamequarium.org</a:t>
            </a:r>
            <a:r>
              <a:rPr lang="en-US" sz="2400" dirty="0" smtClean="0">
                <a:latin typeface="Comic Sans MS" pitchFamily="66" charset="0"/>
              </a:rPr>
              <a:t> </a:t>
            </a:r>
          </a:p>
          <a:p>
            <a:pPr lvl="1"/>
            <a:r>
              <a:rPr lang="en-US" sz="1600" dirty="0" smtClean="0">
                <a:latin typeface="Comic Sans MS" pitchFamily="66" charset="0"/>
              </a:rPr>
              <a:t>The subjects contained are Language Arts, Math, Spelling, Science, and Social Studies.  For example, if you’re in 3</a:t>
            </a:r>
            <a:r>
              <a:rPr lang="en-US" sz="1600" baseline="30000" dirty="0" smtClean="0">
                <a:latin typeface="Comic Sans MS" pitchFamily="66" charset="0"/>
              </a:rPr>
              <a:t>rd</a:t>
            </a:r>
            <a:r>
              <a:rPr lang="en-US" sz="1600" dirty="0" smtClean="0">
                <a:latin typeface="Comic Sans MS" pitchFamily="66" charset="0"/>
              </a:rPr>
              <a:t> grade, check out the Earth, Sun, and Moon game. Embark on an adventure through the Solar System while learning cool facts and blasting some asteroids. The appropriate grade levels are pre-k – 6</a:t>
            </a:r>
            <a:r>
              <a:rPr lang="en-US" sz="1600" baseline="30000" dirty="0" smtClean="0">
                <a:latin typeface="Comic Sans MS" pitchFamily="66" charset="0"/>
              </a:rPr>
              <a:t>th</a:t>
            </a:r>
            <a:r>
              <a:rPr lang="en-US" sz="1600" dirty="0" smtClean="0">
                <a:latin typeface="Comic Sans MS" pitchFamily="66" charset="0"/>
              </a:rPr>
              <a:t> . </a:t>
            </a:r>
          </a:p>
          <a:p>
            <a:r>
              <a:rPr lang="en-US" sz="2400" dirty="0" smtClean="0">
                <a:latin typeface="Comic Sans MS" pitchFamily="66" charset="0"/>
                <a:hlinkClick r:id="rId6"/>
              </a:rPr>
              <a:t>www.eslgamesworld.com</a:t>
            </a:r>
            <a:r>
              <a:rPr lang="en-US" sz="2400" dirty="0" smtClean="0">
                <a:latin typeface="Comic Sans MS" pitchFamily="66" charset="0"/>
              </a:rPr>
              <a:t> </a:t>
            </a:r>
          </a:p>
          <a:p>
            <a:pPr lvl="1"/>
            <a:r>
              <a:rPr lang="en-US" sz="1600" dirty="0" smtClean="0">
                <a:latin typeface="Comic Sans MS" pitchFamily="66" charset="0"/>
              </a:rPr>
              <a:t>This website features games involving Grammar, Vocabulary, and Geography. For instance, you can play popular games such as </a:t>
            </a:r>
            <a:r>
              <a:rPr lang="en-US" sz="1600" i="1" dirty="0" smtClean="0">
                <a:latin typeface="Comic Sans MS" pitchFamily="66" charset="0"/>
              </a:rPr>
              <a:t>Jeopardy </a:t>
            </a:r>
            <a:r>
              <a:rPr lang="en-US" sz="1600" dirty="0" smtClean="0">
                <a:latin typeface="Comic Sans MS" pitchFamily="66" charset="0"/>
              </a:rPr>
              <a:t>and </a:t>
            </a:r>
            <a:r>
              <a:rPr lang="en-US" sz="1600" i="1" dirty="0" smtClean="0">
                <a:latin typeface="Comic Sans MS" pitchFamily="66" charset="0"/>
              </a:rPr>
              <a:t>Who Wants to be a Millionaire </a:t>
            </a:r>
            <a:r>
              <a:rPr lang="en-US" sz="1600" dirty="0" smtClean="0">
                <a:latin typeface="Comic Sans MS" pitchFamily="66" charset="0"/>
              </a:rPr>
              <a:t>while learning about verb tenses or countries’ flags. The appropriate age group varies for ESL students, but for everyone else the grade levels are 1</a:t>
            </a:r>
            <a:r>
              <a:rPr lang="en-US" sz="1600" baseline="30000" dirty="0" smtClean="0">
                <a:latin typeface="Comic Sans MS" pitchFamily="66" charset="0"/>
              </a:rPr>
              <a:t>st</a:t>
            </a:r>
            <a:r>
              <a:rPr lang="en-US" sz="1600" dirty="0" smtClean="0">
                <a:latin typeface="Comic Sans MS" pitchFamily="66" charset="0"/>
              </a:rPr>
              <a:t> – 5</a:t>
            </a:r>
            <a:r>
              <a:rPr lang="en-US" sz="1600" baseline="30000" dirty="0" smtClean="0">
                <a:latin typeface="Comic Sans MS" pitchFamily="66" charset="0"/>
              </a:rPr>
              <a:t>th</a:t>
            </a:r>
            <a:r>
              <a:rPr lang="en-US" sz="1600" dirty="0" smtClean="0">
                <a:latin typeface="Comic Sans MS" pitchFamily="66" charset="0"/>
              </a:rPr>
              <a:t>. </a:t>
            </a:r>
          </a:p>
        </p:txBody>
      </p:sp>
      <p:pic>
        <p:nvPicPr>
          <p:cNvPr id="13315" name="Picture 3" descr="C:\Users\Kendra\AppData\Local\Microsoft\Windows\Temporary Internet Files\Content.IE5\QEIXCDWW\MC900056680[1].wmf"/>
          <p:cNvPicPr>
            <a:picLocks noChangeAspect="1" noChangeArrowheads="1"/>
          </p:cNvPicPr>
          <p:nvPr/>
        </p:nvPicPr>
        <p:blipFill>
          <a:blip r:embed="rId7" cstate="print"/>
          <a:srcRect/>
          <a:stretch>
            <a:fillRect/>
          </a:stretch>
        </p:blipFill>
        <p:spPr bwMode="auto">
          <a:xfrm>
            <a:off x="7162800" y="0"/>
            <a:ext cx="1291456" cy="1219199"/>
          </a:xfrm>
          <a:prstGeom prst="rect">
            <a:avLst/>
          </a:prstGeom>
          <a:noFill/>
        </p:spPr>
      </p:pic>
      <p:pic>
        <p:nvPicPr>
          <p:cNvPr id="9" name="Picture 3" descr="C:\Program Files\Microsoft Office\MEDIA\CAGCAT10\j0183328.wmf">
            <a:hlinkClick r:id="rId8" action="ppaction://hlinksldjump"/>
          </p:cNvPr>
          <p:cNvPicPr>
            <a:picLocks noChangeAspect="1" noChangeArrowheads="1"/>
          </p:cNvPicPr>
          <p:nvPr/>
        </p:nvPicPr>
        <p:blipFill>
          <a:blip r:embed="rId9"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lstStyle/>
          <a:p>
            <a:r>
              <a:rPr lang="en-US" dirty="0" smtClean="0">
                <a:latin typeface="Comic Sans MS" pitchFamily="66" charset="0"/>
              </a:rPr>
              <a:t>Multiple-Subject Areas</a:t>
            </a:r>
            <a:endParaRPr lang="en-US" dirty="0">
              <a:latin typeface="Comic Sans MS" pitchFamily="66" charset="0"/>
            </a:endParaRPr>
          </a:p>
        </p:txBody>
      </p:sp>
      <p:sp>
        <p:nvSpPr>
          <p:cNvPr id="3" name="Content Placeholder 2"/>
          <p:cNvSpPr>
            <a:spLocks noGrp="1"/>
          </p:cNvSpPr>
          <p:nvPr>
            <p:ph idx="1"/>
          </p:nvPr>
        </p:nvSpPr>
        <p:spPr>
          <a:xfrm>
            <a:off x="381000" y="1066800"/>
            <a:ext cx="8382000" cy="5791200"/>
          </a:xfrm>
        </p:spPr>
        <p:txBody>
          <a:bodyPr>
            <a:normAutofit fontScale="62500" lnSpcReduction="20000"/>
          </a:bodyPr>
          <a:lstStyle/>
          <a:p>
            <a:r>
              <a:rPr lang="en-US" sz="3800" dirty="0" smtClean="0">
                <a:latin typeface="Comic Sans MS" pitchFamily="66" charset="0"/>
                <a:hlinkClick r:id="rId3"/>
              </a:rPr>
              <a:t>www.netrover.com/~kingskid/108.html</a:t>
            </a:r>
            <a:endParaRPr lang="en-US" sz="3800" dirty="0" smtClean="0">
              <a:latin typeface="Comic Sans MS" pitchFamily="66" charset="0"/>
            </a:endParaRPr>
          </a:p>
          <a:p>
            <a:pPr lvl="1"/>
            <a:r>
              <a:rPr lang="en-US" dirty="0" smtClean="0">
                <a:latin typeface="Comic Sans MS" pitchFamily="66" charset="0"/>
              </a:rPr>
              <a:t>The subjects included on this website are Language Arts, Social Studies, Science, Handwriting, and Math.  Try out the </a:t>
            </a:r>
            <a:r>
              <a:rPr lang="en-US" i="1" dirty="0" smtClean="0">
                <a:latin typeface="Comic Sans MS" pitchFamily="66" charset="0"/>
              </a:rPr>
              <a:t>Learn to Print</a:t>
            </a:r>
            <a:r>
              <a:rPr lang="en-US" dirty="0" smtClean="0">
                <a:latin typeface="Comic Sans MS" pitchFamily="66" charset="0"/>
              </a:rPr>
              <a:t> game, make sure you don’t touch the outside lines of the letters! The appropriate grade levels are k- 5</a:t>
            </a:r>
            <a:r>
              <a:rPr lang="en-US" baseline="30000" dirty="0" smtClean="0">
                <a:latin typeface="Comic Sans MS" pitchFamily="66" charset="0"/>
              </a:rPr>
              <a:t>th</a:t>
            </a:r>
            <a:r>
              <a:rPr lang="en-US" dirty="0" smtClean="0">
                <a:latin typeface="Comic Sans MS" pitchFamily="66" charset="0"/>
              </a:rPr>
              <a:t>.</a:t>
            </a:r>
          </a:p>
          <a:p>
            <a:r>
              <a:rPr lang="en-US" sz="3800" dirty="0" smtClean="0">
                <a:latin typeface="Comic Sans MS" pitchFamily="66" charset="0"/>
                <a:hlinkClick r:id="rId4"/>
              </a:rPr>
              <a:t>www.wartgames.com/themes/list.html</a:t>
            </a:r>
            <a:r>
              <a:rPr lang="en-US" sz="3800" dirty="0" smtClean="0">
                <a:latin typeface="Comic Sans MS" pitchFamily="66" charset="0"/>
              </a:rPr>
              <a:t> </a:t>
            </a:r>
          </a:p>
          <a:p>
            <a:pPr lvl="1"/>
            <a:r>
              <a:rPr lang="en-US" dirty="0" smtClean="0">
                <a:latin typeface="Comic Sans MS" pitchFamily="66" charset="0"/>
              </a:rPr>
              <a:t>The subjects included on this website are Language Arts, Spelling, Social Studies, Math, and Science. Try out the </a:t>
            </a:r>
            <a:r>
              <a:rPr lang="en-US" i="1" dirty="0" smtClean="0">
                <a:latin typeface="Comic Sans MS" pitchFamily="66" charset="0"/>
              </a:rPr>
              <a:t>Alien Cookbook </a:t>
            </a:r>
            <a:r>
              <a:rPr lang="en-US" dirty="0" smtClean="0">
                <a:latin typeface="Comic Sans MS" pitchFamily="66" charset="0"/>
              </a:rPr>
              <a:t>and bake a brownie by measuring the ingredients needed. The appropriate grade levels are pre-k – 12</a:t>
            </a:r>
            <a:r>
              <a:rPr lang="en-US" baseline="30000" dirty="0" smtClean="0">
                <a:latin typeface="Comic Sans MS" pitchFamily="66" charset="0"/>
              </a:rPr>
              <a:t>th</a:t>
            </a:r>
            <a:r>
              <a:rPr lang="en-US" dirty="0" smtClean="0">
                <a:latin typeface="Comic Sans MS" pitchFamily="66" charset="0"/>
              </a:rPr>
              <a:t>.</a:t>
            </a:r>
          </a:p>
          <a:p>
            <a:r>
              <a:rPr lang="en-US" sz="3800" dirty="0" smtClean="0">
                <a:latin typeface="Comic Sans MS" pitchFamily="66" charset="0"/>
                <a:hlinkClick r:id="rId5"/>
              </a:rPr>
              <a:t>www.schooltimegames.com/index.html</a:t>
            </a:r>
            <a:r>
              <a:rPr lang="en-US" sz="3800" dirty="0" smtClean="0">
                <a:latin typeface="Comic Sans MS" pitchFamily="66" charset="0"/>
              </a:rPr>
              <a:t> </a:t>
            </a:r>
          </a:p>
          <a:p>
            <a:pPr lvl="1"/>
            <a:r>
              <a:rPr lang="en-US" dirty="0" smtClean="0">
                <a:latin typeface="Comic Sans MS" pitchFamily="66" charset="0"/>
              </a:rPr>
              <a:t>The subjects contained on this website are Social Studies, Language Arts, Math, and Science. Check out </a:t>
            </a:r>
            <a:r>
              <a:rPr lang="en-US" i="1" dirty="0" err="1" smtClean="0">
                <a:latin typeface="Comic Sans MS" pitchFamily="66" charset="0"/>
              </a:rPr>
              <a:t>Chicktionary</a:t>
            </a:r>
            <a:r>
              <a:rPr lang="en-US" i="1" dirty="0" smtClean="0">
                <a:latin typeface="Comic Sans MS" pitchFamily="66" charset="0"/>
              </a:rPr>
              <a:t> </a:t>
            </a:r>
            <a:r>
              <a:rPr lang="en-US" dirty="0" smtClean="0">
                <a:latin typeface="Comic Sans MS" pitchFamily="66" charset="0"/>
              </a:rPr>
              <a:t>and spell as many words as you can in the time limit using scrambled letters written on chickens! The appropriate grade levels are 2</a:t>
            </a:r>
            <a:r>
              <a:rPr lang="en-US" baseline="30000" dirty="0" smtClean="0">
                <a:latin typeface="Comic Sans MS" pitchFamily="66" charset="0"/>
              </a:rPr>
              <a:t>nd</a:t>
            </a:r>
            <a:r>
              <a:rPr lang="en-US" dirty="0" smtClean="0">
                <a:latin typeface="Comic Sans MS" pitchFamily="66" charset="0"/>
              </a:rPr>
              <a:t> – 4</a:t>
            </a:r>
            <a:r>
              <a:rPr lang="en-US" baseline="30000" dirty="0" smtClean="0">
                <a:latin typeface="Comic Sans MS" pitchFamily="66" charset="0"/>
              </a:rPr>
              <a:t>th</a:t>
            </a:r>
            <a:r>
              <a:rPr lang="en-US" dirty="0" smtClean="0">
                <a:latin typeface="Comic Sans MS" pitchFamily="66" charset="0"/>
              </a:rPr>
              <a:t>.</a:t>
            </a:r>
          </a:p>
          <a:p>
            <a:r>
              <a:rPr lang="en-US" sz="3800" dirty="0" smtClean="0">
                <a:latin typeface="Comic Sans MS" pitchFamily="66" charset="0"/>
                <a:hlinkClick r:id="rId6"/>
              </a:rPr>
              <a:t>www.wordfreegames.com</a:t>
            </a:r>
            <a:r>
              <a:rPr lang="en-US" sz="3800" dirty="0" smtClean="0">
                <a:latin typeface="Comic Sans MS" pitchFamily="66" charset="0"/>
              </a:rPr>
              <a:t> </a:t>
            </a:r>
          </a:p>
          <a:p>
            <a:pPr lvl="1"/>
            <a:r>
              <a:rPr lang="en-US" dirty="0" smtClean="0">
                <a:latin typeface="Comic Sans MS" pitchFamily="66" charset="0"/>
              </a:rPr>
              <a:t>The subjects contained on this website are Spelling and Math. Try out </a:t>
            </a:r>
            <a:r>
              <a:rPr lang="en-US" i="1" dirty="0" smtClean="0">
                <a:latin typeface="Comic Sans MS" pitchFamily="66" charset="0"/>
              </a:rPr>
              <a:t>Word Bump</a:t>
            </a:r>
            <a:r>
              <a:rPr lang="en-US" dirty="0" smtClean="0">
                <a:latin typeface="Comic Sans MS" pitchFamily="66" charset="0"/>
              </a:rPr>
              <a:t> and find as many words as you can before the golden letters fall off the board. The appropriate grade levels are 1</a:t>
            </a:r>
            <a:r>
              <a:rPr lang="en-US" baseline="30000" dirty="0" smtClean="0">
                <a:latin typeface="Comic Sans MS" pitchFamily="66" charset="0"/>
              </a:rPr>
              <a:t>st</a:t>
            </a:r>
            <a:r>
              <a:rPr lang="en-US" dirty="0" smtClean="0">
                <a:latin typeface="Comic Sans MS" pitchFamily="66" charset="0"/>
              </a:rPr>
              <a:t> – 4</a:t>
            </a:r>
            <a:r>
              <a:rPr lang="en-US" baseline="30000" dirty="0" smtClean="0">
                <a:latin typeface="Comic Sans MS" pitchFamily="66" charset="0"/>
              </a:rPr>
              <a:t>th</a:t>
            </a:r>
            <a:r>
              <a:rPr lang="en-US" dirty="0" smtClean="0">
                <a:latin typeface="Comic Sans MS" pitchFamily="66" charset="0"/>
              </a:rPr>
              <a:t>.</a:t>
            </a:r>
          </a:p>
          <a:p>
            <a:r>
              <a:rPr lang="en-US" sz="3800" dirty="0" smtClean="0">
                <a:latin typeface="Comic Sans MS" pitchFamily="66" charset="0"/>
                <a:hlinkClick r:id="rId7"/>
              </a:rPr>
              <a:t>www.miamiopia.com</a:t>
            </a:r>
            <a:r>
              <a:rPr lang="en-US" sz="3800" dirty="0" smtClean="0">
                <a:latin typeface="Comic Sans MS" pitchFamily="66" charset="0"/>
              </a:rPr>
              <a:t> </a:t>
            </a:r>
          </a:p>
          <a:p>
            <a:pPr lvl="1"/>
            <a:r>
              <a:rPr lang="en-US" dirty="0" smtClean="0">
                <a:latin typeface="Comic Sans MS" pitchFamily="66" charset="0"/>
              </a:rPr>
              <a:t>The subjects included on this website are Science, Language Arts, Spelling, Social Studies, and Math. Travel throughout </a:t>
            </a:r>
            <a:r>
              <a:rPr lang="en-US" i="1" dirty="0" err="1" smtClean="0">
                <a:latin typeface="Comic Sans MS" pitchFamily="66" charset="0"/>
              </a:rPr>
              <a:t>TheWorld</a:t>
            </a:r>
            <a:r>
              <a:rPr lang="en-US" i="1" dirty="0" smtClean="0">
                <a:latin typeface="Comic Sans MS" pitchFamily="66" charset="0"/>
              </a:rPr>
              <a:t> of </a:t>
            </a:r>
            <a:r>
              <a:rPr lang="en-US" i="1" dirty="0" err="1" smtClean="0">
                <a:latin typeface="Comic Sans MS" pitchFamily="66" charset="0"/>
              </a:rPr>
              <a:t>Miamopia</a:t>
            </a:r>
            <a:r>
              <a:rPr lang="en-US" dirty="0" smtClean="0">
                <a:latin typeface="Comic Sans MS" pitchFamily="66" charset="0"/>
              </a:rPr>
              <a:t>, earn points, play games, and have fun! The appropriate grade levels are k -8</a:t>
            </a:r>
            <a:r>
              <a:rPr lang="en-US" baseline="30000" dirty="0" smtClean="0">
                <a:latin typeface="Comic Sans MS" pitchFamily="66" charset="0"/>
              </a:rPr>
              <a:t>TH</a:t>
            </a:r>
            <a:r>
              <a:rPr lang="en-US" dirty="0" smtClean="0">
                <a:latin typeface="Comic Sans MS" pitchFamily="66" charset="0"/>
              </a:rPr>
              <a:t>.</a:t>
            </a:r>
          </a:p>
          <a:p>
            <a:pPr>
              <a:buNone/>
            </a:pPr>
            <a:endParaRPr lang="en-US" dirty="0" smtClean="0"/>
          </a:p>
        </p:txBody>
      </p:sp>
      <p:pic>
        <p:nvPicPr>
          <p:cNvPr id="14338" name="Picture 2" descr="C:\Users\Kendra\AppData\Local\Microsoft\Windows\Temporary Internet Files\Content.IE5\QEIXCDWW\MC900056680[1].wmf"/>
          <p:cNvPicPr>
            <a:picLocks noChangeAspect="1" noChangeArrowheads="1"/>
          </p:cNvPicPr>
          <p:nvPr/>
        </p:nvPicPr>
        <p:blipFill>
          <a:blip r:embed="rId8" cstate="print"/>
          <a:srcRect/>
          <a:stretch>
            <a:fillRect/>
          </a:stretch>
        </p:blipFill>
        <p:spPr bwMode="auto">
          <a:xfrm>
            <a:off x="6934200" y="0"/>
            <a:ext cx="1447800" cy="1367078"/>
          </a:xfrm>
          <a:prstGeom prst="rect">
            <a:avLst/>
          </a:prstGeom>
          <a:noFill/>
        </p:spPr>
      </p:pic>
      <p:pic>
        <p:nvPicPr>
          <p:cNvPr id="6" name="Picture 3" descr="C:\Program Files\Microsoft Office\MEDIA\CAGCAT10\j0183328.wmf">
            <a:hlinkClick r:id="rId9" action="ppaction://hlinksldjump"/>
          </p:cNvPr>
          <p:cNvPicPr>
            <a:picLocks noChangeAspect="1" noChangeArrowheads="1"/>
          </p:cNvPicPr>
          <p:nvPr/>
        </p:nvPicPr>
        <p:blipFill>
          <a:blip r:embed="rId10" cstate="print"/>
          <a:srcRect/>
          <a:stretch>
            <a:fillRect/>
          </a:stretch>
        </p:blipFill>
        <p:spPr bwMode="auto">
          <a:xfrm>
            <a:off x="0" y="5867832"/>
            <a:ext cx="985837" cy="99016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pPr algn="r"/>
            <a:r>
              <a:rPr lang="en-US" dirty="0" smtClean="0">
                <a:latin typeface="Comic Sans MS" pitchFamily="66" charset="0"/>
              </a:rPr>
              <a:t>Multiple-Subject Areas</a:t>
            </a:r>
            <a:endParaRPr lang="en-US" dirty="0">
              <a:latin typeface="Comic Sans MS" pitchFamily="66" charset="0"/>
            </a:endParaRPr>
          </a:p>
        </p:txBody>
      </p:sp>
      <p:sp>
        <p:nvSpPr>
          <p:cNvPr id="3" name="Content Placeholder 2"/>
          <p:cNvSpPr>
            <a:spLocks noGrp="1"/>
          </p:cNvSpPr>
          <p:nvPr>
            <p:ph idx="1"/>
          </p:nvPr>
        </p:nvSpPr>
        <p:spPr>
          <a:xfrm>
            <a:off x="457200" y="1143000"/>
            <a:ext cx="8229600" cy="5562600"/>
          </a:xfrm>
        </p:spPr>
        <p:txBody>
          <a:bodyPr>
            <a:normAutofit fontScale="62500" lnSpcReduction="20000"/>
          </a:bodyPr>
          <a:lstStyle/>
          <a:p>
            <a:r>
              <a:rPr lang="en-US" sz="3800" dirty="0" smtClean="0">
                <a:latin typeface="Comic Sans MS" pitchFamily="66" charset="0"/>
                <a:hlinkClick r:id="rId3"/>
              </a:rPr>
              <a:t>www.pbskids.org</a:t>
            </a:r>
            <a:r>
              <a:rPr lang="en-US" sz="3800" dirty="0" smtClean="0">
                <a:latin typeface="Comic Sans MS" pitchFamily="66" charset="0"/>
              </a:rPr>
              <a:t> </a:t>
            </a:r>
          </a:p>
          <a:p>
            <a:pPr lvl="1"/>
            <a:r>
              <a:rPr lang="en-US" dirty="0" smtClean="0">
                <a:latin typeface="Comic Sans MS" pitchFamily="66" charset="0"/>
              </a:rPr>
              <a:t>The subjects contained on this website are Language Arts, Spelling, Science, and Math.  Join a spelling bee adventure and win a crown! The appropriate grade levels are pre-k – 2</a:t>
            </a:r>
            <a:r>
              <a:rPr lang="en-US" baseline="30000" dirty="0" smtClean="0">
                <a:latin typeface="Comic Sans MS" pitchFamily="66" charset="0"/>
              </a:rPr>
              <a:t>nd</a:t>
            </a:r>
            <a:r>
              <a:rPr lang="en-US" dirty="0" smtClean="0">
                <a:latin typeface="Comic Sans MS" pitchFamily="66" charset="0"/>
              </a:rPr>
              <a:t>.</a:t>
            </a:r>
            <a:endParaRPr lang="en-US" sz="2600" dirty="0" smtClean="0">
              <a:latin typeface="Comic Sans MS" pitchFamily="66" charset="0"/>
              <a:hlinkClick r:id="rId4"/>
            </a:endParaRPr>
          </a:p>
          <a:p>
            <a:r>
              <a:rPr lang="en-US" sz="3800" dirty="0" smtClean="0">
                <a:latin typeface="Comic Sans MS" pitchFamily="66" charset="0"/>
                <a:hlinkClick r:id="rId4"/>
              </a:rPr>
              <a:t>www.fun4thebrain.com</a:t>
            </a:r>
            <a:r>
              <a:rPr lang="en-US" sz="3800" dirty="0" smtClean="0">
                <a:latin typeface="Comic Sans MS" pitchFamily="66" charset="0"/>
              </a:rPr>
              <a:t> </a:t>
            </a:r>
          </a:p>
          <a:p>
            <a:pPr lvl="1"/>
            <a:r>
              <a:rPr lang="en-US" dirty="0" smtClean="0">
                <a:latin typeface="Comic Sans MS" pitchFamily="66" charset="0"/>
              </a:rPr>
              <a:t>The subjects are Language Arts, Math, and Science.  Do you want to build a snowman with all the cool accessories? Well, you can while practicing your Multiplication fact families! The appropriate grade levels are 1</a:t>
            </a:r>
            <a:r>
              <a:rPr lang="en-US" baseline="30000" dirty="0" smtClean="0">
                <a:latin typeface="Comic Sans MS" pitchFamily="66" charset="0"/>
              </a:rPr>
              <a:t>st</a:t>
            </a:r>
            <a:r>
              <a:rPr lang="en-US" dirty="0" smtClean="0">
                <a:latin typeface="Comic Sans MS" pitchFamily="66" charset="0"/>
              </a:rPr>
              <a:t> – 5</a:t>
            </a:r>
            <a:r>
              <a:rPr lang="en-US" baseline="30000" dirty="0" smtClean="0">
                <a:latin typeface="Comic Sans MS" pitchFamily="66" charset="0"/>
              </a:rPr>
              <a:t>th</a:t>
            </a:r>
            <a:r>
              <a:rPr lang="en-US" dirty="0" smtClean="0">
                <a:latin typeface="Comic Sans MS" pitchFamily="66" charset="0"/>
              </a:rPr>
              <a:t> . </a:t>
            </a:r>
          </a:p>
          <a:p>
            <a:r>
              <a:rPr lang="en-US" sz="3800" dirty="0" smtClean="0">
                <a:latin typeface="Comic Sans MS" pitchFamily="66" charset="0"/>
                <a:hlinkClick r:id="rId5"/>
              </a:rPr>
              <a:t>www.funbrain.com</a:t>
            </a:r>
            <a:endParaRPr lang="en-US" sz="3800" dirty="0" smtClean="0">
              <a:latin typeface="Comic Sans MS" pitchFamily="66" charset="0"/>
            </a:endParaRPr>
          </a:p>
          <a:p>
            <a:pPr lvl="1"/>
            <a:r>
              <a:rPr lang="en-US" dirty="0" smtClean="0">
                <a:latin typeface="Comic Sans MS" pitchFamily="66" charset="0"/>
              </a:rPr>
              <a:t>The subjects included on this website are Math, Language Arts, and Spelling. Try the </a:t>
            </a:r>
            <a:r>
              <a:rPr lang="en-US" i="1" dirty="0" smtClean="0">
                <a:latin typeface="Comic Sans MS" pitchFamily="66" charset="0"/>
              </a:rPr>
              <a:t>Spell Check </a:t>
            </a:r>
            <a:r>
              <a:rPr lang="en-US" dirty="0" smtClean="0">
                <a:latin typeface="Comic Sans MS" pitchFamily="66" charset="0"/>
              </a:rPr>
              <a:t>game and show off your spelling skills! The appropriate grade levels are k – 5</a:t>
            </a:r>
            <a:r>
              <a:rPr lang="en-US" baseline="30000" dirty="0" smtClean="0">
                <a:latin typeface="Comic Sans MS" pitchFamily="66" charset="0"/>
              </a:rPr>
              <a:t>th</a:t>
            </a:r>
            <a:r>
              <a:rPr lang="en-US" dirty="0" smtClean="0">
                <a:latin typeface="Comic Sans MS" pitchFamily="66" charset="0"/>
              </a:rPr>
              <a:t>.</a:t>
            </a:r>
          </a:p>
          <a:p>
            <a:r>
              <a:rPr lang="en-US" sz="3800" dirty="0" smtClean="0">
                <a:latin typeface="Comic Sans MS" pitchFamily="66" charset="0"/>
                <a:hlinkClick r:id="rId6"/>
              </a:rPr>
              <a:t>www.apples4theteacher.com</a:t>
            </a:r>
            <a:r>
              <a:rPr lang="en-US" sz="3800" dirty="0" smtClean="0">
                <a:latin typeface="Comic Sans MS" pitchFamily="66" charset="0"/>
              </a:rPr>
              <a:t> </a:t>
            </a:r>
          </a:p>
          <a:p>
            <a:pPr lvl="1"/>
            <a:r>
              <a:rPr lang="en-US" dirty="0" smtClean="0">
                <a:latin typeface="Comic Sans MS" pitchFamily="66" charset="0"/>
              </a:rPr>
              <a:t>This  website has games for the subjects Math, Language Arts, Social Studies, and Science.  There is a cool math game where you put Geometric shapes together to form a square.  The appropriate grade levels are 3</a:t>
            </a:r>
            <a:r>
              <a:rPr lang="en-US" baseline="30000" dirty="0" smtClean="0">
                <a:latin typeface="Comic Sans MS" pitchFamily="66" charset="0"/>
              </a:rPr>
              <a:t>rd</a:t>
            </a:r>
            <a:r>
              <a:rPr lang="en-US" dirty="0" smtClean="0">
                <a:latin typeface="Comic Sans MS" pitchFamily="66" charset="0"/>
              </a:rPr>
              <a:t> – 5</a:t>
            </a:r>
            <a:r>
              <a:rPr lang="en-US" baseline="30000" dirty="0" smtClean="0">
                <a:latin typeface="Comic Sans MS" pitchFamily="66" charset="0"/>
              </a:rPr>
              <a:t>th</a:t>
            </a:r>
            <a:r>
              <a:rPr lang="en-US" dirty="0" smtClean="0">
                <a:latin typeface="Comic Sans MS" pitchFamily="66" charset="0"/>
              </a:rPr>
              <a:t>.</a:t>
            </a:r>
          </a:p>
          <a:p>
            <a:r>
              <a:rPr lang="en-US" sz="3800" dirty="0" smtClean="0">
                <a:latin typeface="Comic Sans MS" pitchFamily="66" charset="0"/>
                <a:hlinkClick r:id="rId7"/>
              </a:rPr>
              <a:t>www.primarygames.com</a:t>
            </a:r>
            <a:r>
              <a:rPr lang="en-US" sz="3800" dirty="0" smtClean="0">
                <a:latin typeface="Comic Sans MS" pitchFamily="66" charset="0"/>
              </a:rPr>
              <a:t> </a:t>
            </a:r>
          </a:p>
          <a:p>
            <a:pPr lvl="1"/>
            <a:r>
              <a:rPr lang="en-US" dirty="0" smtClean="0">
                <a:latin typeface="Comic Sans MS" pitchFamily="66" charset="0"/>
              </a:rPr>
              <a:t>This website contains games for the subject areas of Language Arts, Social studies, Science, Math, and Typing. Check out the </a:t>
            </a:r>
            <a:r>
              <a:rPr lang="en-US" i="1" dirty="0" smtClean="0">
                <a:latin typeface="Comic Sans MS" pitchFamily="66" charset="0"/>
              </a:rPr>
              <a:t>Typing Speed Test  </a:t>
            </a:r>
            <a:r>
              <a:rPr lang="en-US" dirty="0" smtClean="0">
                <a:latin typeface="Comic Sans MS" pitchFamily="66" charset="0"/>
              </a:rPr>
              <a:t>and see how fast and accurately you can type a paragraph! The appropriate grade levels are 1</a:t>
            </a:r>
            <a:r>
              <a:rPr lang="en-US" baseline="30000" dirty="0" smtClean="0">
                <a:latin typeface="Comic Sans MS" pitchFamily="66" charset="0"/>
              </a:rPr>
              <a:t>st</a:t>
            </a:r>
            <a:r>
              <a:rPr lang="en-US" dirty="0" smtClean="0">
                <a:latin typeface="Comic Sans MS" pitchFamily="66" charset="0"/>
              </a:rPr>
              <a:t> – 5</a:t>
            </a:r>
            <a:r>
              <a:rPr lang="en-US" baseline="30000" dirty="0" smtClean="0">
                <a:latin typeface="Comic Sans MS" pitchFamily="66" charset="0"/>
              </a:rPr>
              <a:t>th</a:t>
            </a:r>
            <a:r>
              <a:rPr lang="en-US" dirty="0" smtClean="0">
                <a:latin typeface="Comic Sans MS" pitchFamily="66" charset="0"/>
              </a:rPr>
              <a:t>.</a:t>
            </a:r>
          </a:p>
          <a:p>
            <a:pPr lvl="1">
              <a:buNone/>
            </a:pPr>
            <a:endParaRPr lang="en-US" dirty="0" smtClean="0"/>
          </a:p>
        </p:txBody>
      </p:sp>
      <p:pic>
        <p:nvPicPr>
          <p:cNvPr id="15362" name="Picture 2" descr="C:\Users\Kendra\AppData\Local\Microsoft\Windows\Temporary Internet Files\Content.IE5\QEIXCDWW\MC900056680[1].wmf"/>
          <p:cNvPicPr>
            <a:picLocks noChangeAspect="1" noChangeArrowheads="1"/>
          </p:cNvPicPr>
          <p:nvPr/>
        </p:nvPicPr>
        <p:blipFill>
          <a:blip r:embed="rId8" cstate="print"/>
          <a:srcRect/>
          <a:stretch>
            <a:fillRect/>
          </a:stretch>
        </p:blipFill>
        <p:spPr bwMode="auto">
          <a:xfrm>
            <a:off x="990600" y="0"/>
            <a:ext cx="1160463" cy="1095534"/>
          </a:xfrm>
          <a:prstGeom prst="rect">
            <a:avLst/>
          </a:prstGeom>
          <a:noFill/>
        </p:spPr>
      </p:pic>
      <p:pic>
        <p:nvPicPr>
          <p:cNvPr id="6" name="Picture 3" descr="C:\Program Files\Microsoft Office\MEDIA\CAGCAT10\j0183328.wmf">
            <a:hlinkClick r:id="rId9" action="ppaction://hlinksldjump"/>
          </p:cNvPr>
          <p:cNvPicPr>
            <a:picLocks noChangeAspect="1" noChangeArrowheads="1"/>
          </p:cNvPicPr>
          <p:nvPr/>
        </p:nvPicPr>
        <p:blipFill>
          <a:blip r:embed="rId10" cstate="print"/>
          <a:srcRect/>
          <a:stretch>
            <a:fillRect/>
          </a:stretch>
        </p:blipFill>
        <p:spPr bwMode="auto">
          <a:xfrm>
            <a:off x="152400" y="5715000"/>
            <a:ext cx="985837" cy="9901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8229600" cy="1143000"/>
          </a:xfrm>
        </p:spPr>
        <p:txBody>
          <a:bodyPr/>
          <a:lstStyle/>
          <a:p>
            <a:r>
              <a:rPr lang="en-US" dirty="0" smtClean="0">
                <a:latin typeface="Comic Sans MS" pitchFamily="66" charset="0"/>
              </a:rPr>
              <a:t>Table of Contents</a:t>
            </a:r>
            <a:endParaRPr lang="en-US" dirty="0">
              <a:latin typeface="Comic Sans MS" pitchFamily="66" charset="0"/>
            </a:endParaRPr>
          </a:p>
        </p:txBody>
      </p:sp>
      <p:sp>
        <p:nvSpPr>
          <p:cNvPr id="3" name="Content Placeholder 2"/>
          <p:cNvSpPr>
            <a:spLocks noGrp="1"/>
          </p:cNvSpPr>
          <p:nvPr>
            <p:ph idx="1"/>
          </p:nvPr>
        </p:nvSpPr>
        <p:spPr>
          <a:xfrm>
            <a:off x="533400" y="609600"/>
            <a:ext cx="8229600" cy="5791200"/>
          </a:xfrm>
        </p:spPr>
        <p:txBody>
          <a:bodyPr>
            <a:noAutofit/>
          </a:bodyPr>
          <a:lstStyle/>
          <a:p>
            <a:r>
              <a:rPr lang="en-US" sz="2200" dirty="0" smtClean="0">
                <a:latin typeface="Comic Sans MS" pitchFamily="66" charset="0"/>
                <a:hlinkClick r:id="rId3" action="ppaction://hlinksldjump"/>
              </a:rPr>
              <a:t>Teacher Explanation </a:t>
            </a:r>
            <a:endParaRPr lang="en-US" sz="2200" dirty="0" smtClean="0">
              <a:latin typeface="Comic Sans MS" pitchFamily="66" charset="0"/>
            </a:endParaRPr>
          </a:p>
          <a:p>
            <a:r>
              <a:rPr lang="en-US" sz="2200" dirty="0" smtClean="0">
                <a:latin typeface="Comic Sans MS" pitchFamily="66" charset="0"/>
                <a:hlinkClick r:id="rId4" action="ppaction://hlinksldjump"/>
              </a:rPr>
              <a:t>Student Guide </a:t>
            </a:r>
            <a:endParaRPr lang="en-US" sz="2200" dirty="0" smtClean="0">
              <a:latin typeface="Comic Sans MS" pitchFamily="66" charset="0"/>
            </a:endParaRPr>
          </a:p>
          <a:p>
            <a:r>
              <a:rPr lang="en-US" sz="2200" dirty="0" smtClean="0">
                <a:latin typeface="Comic Sans MS" pitchFamily="66" charset="0"/>
                <a:hlinkClick r:id="rId5" action="ppaction://hlinksldjump"/>
              </a:rPr>
              <a:t>Language Arts </a:t>
            </a:r>
            <a:endParaRPr lang="en-US" sz="2200" dirty="0" smtClean="0">
              <a:latin typeface="Comic Sans MS" pitchFamily="66" charset="0"/>
            </a:endParaRPr>
          </a:p>
          <a:p>
            <a:r>
              <a:rPr lang="en-US" sz="2200" dirty="0" smtClean="0">
                <a:latin typeface="Comic Sans MS" pitchFamily="66" charset="0"/>
                <a:hlinkClick r:id="rId6" action="ppaction://hlinksldjump"/>
              </a:rPr>
              <a:t>Math</a:t>
            </a:r>
            <a:endParaRPr lang="en-US" sz="2200" dirty="0" smtClean="0">
              <a:latin typeface="Comic Sans MS" pitchFamily="66" charset="0"/>
            </a:endParaRPr>
          </a:p>
          <a:p>
            <a:r>
              <a:rPr lang="en-US" sz="2200" dirty="0" smtClean="0">
                <a:latin typeface="Comic Sans MS" pitchFamily="66" charset="0"/>
                <a:hlinkClick r:id="rId7" action="ppaction://hlinksldjump"/>
              </a:rPr>
              <a:t>Math 2</a:t>
            </a:r>
            <a:r>
              <a:rPr lang="en-US" sz="2200" dirty="0" smtClean="0">
                <a:latin typeface="Comic Sans MS" pitchFamily="66" charset="0"/>
              </a:rPr>
              <a:t> </a:t>
            </a:r>
          </a:p>
          <a:p>
            <a:r>
              <a:rPr lang="en-US" sz="2200" dirty="0" smtClean="0">
                <a:latin typeface="Comic Sans MS" pitchFamily="66" charset="0"/>
                <a:hlinkClick r:id="rId8" action="ppaction://hlinksldjump"/>
              </a:rPr>
              <a:t>Handwriting</a:t>
            </a:r>
            <a:endParaRPr lang="en-US" sz="2200" dirty="0" smtClean="0">
              <a:latin typeface="Comic Sans MS" pitchFamily="66" charset="0"/>
            </a:endParaRPr>
          </a:p>
          <a:p>
            <a:r>
              <a:rPr lang="en-US" sz="2200" dirty="0" smtClean="0">
                <a:latin typeface="Comic Sans MS" pitchFamily="66" charset="0"/>
                <a:hlinkClick r:id="rId9" action="ppaction://hlinksldjump"/>
              </a:rPr>
              <a:t>Spelling</a:t>
            </a:r>
            <a:endParaRPr lang="en-US" sz="2200" dirty="0" smtClean="0">
              <a:latin typeface="Comic Sans MS" pitchFamily="66" charset="0"/>
            </a:endParaRPr>
          </a:p>
          <a:p>
            <a:r>
              <a:rPr lang="en-US" sz="2200" dirty="0" smtClean="0">
                <a:latin typeface="Comic Sans MS" pitchFamily="66" charset="0"/>
                <a:hlinkClick r:id="rId10" action="ppaction://hlinksldjump"/>
              </a:rPr>
              <a:t>Science</a:t>
            </a:r>
          </a:p>
          <a:p>
            <a:r>
              <a:rPr lang="en-US" sz="2200" dirty="0" smtClean="0">
                <a:latin typeface="Comic Sans MS" pitchFamily="66" charset="0"/>
                <a:hlinkClick r:id="rId11" action="ppaction://hlinksldjump"/>
              </a:rPr>
              <a:t>Social Studies</a:t>
            </a:r>
            <a:endParaRPr lang="en-US" sz="2200" dirty="0" smtClean="0">
              <a:latin typeface="Comic Sans MS" pitchFamily="66" charset="0"/>
            </a:endParaRPr>
          </a:p>
          <a:p>
            <a:r>
              <a:rPr lang="en-US" sz="2200" dirty="0" smtClean="0">
                <a:latin typeface="Comic Sans MS" pitchFamily="66" charset="0"/>
                <a:hlinkClick r:id="rId12" action="ppaction://hlinksldjump"/>
              </a:rPr>
              <a:t>Unique Learner</a:t>
            </a:r>
            <a:endParaRPr lang="en-US" sz="2200" dirty="0" smtClean="0">
              <a:latin typeface="Comic Sans MS" pitchFamily="66" charset="0"/>
            </a:endParaRPr>
          </a:p>
          <a:p>
            <a:r>
              <a:rPr lang="en-US" sz="2200" dirty="0" smtClean="0">
                <a:latin typeface="Comic Sans MS" pitchFamily="66" charset="0"/>
                <a:hlinkClick r:id="rId13" action="ppaction://hlinksldjump"/>
              </a:rPr>
              <a:t>Spanish</a:t>
            </a:r>
            <a:endParaRPr lang="en-US" sz="2200" dirty="0" smtClean="0">
              <a:latin typeface="Comic Sans MS" pitchFamily="66" charset="0"/>
            </a:endParaRPr>
          </a:p>
          <a:p>
            <a:r>
              <a:rPr lang="en-US" sz="2200" dirty="0" smtClean="0">
                <a:latin typeface="Comic Sans MS" pitchFamily="66" charset="0"/>
                <a:hlinkClick r:id="rId14" action="ppaction://hlinksldjump"/>
              </a:rPr>
              <a:t>Spanish 2</a:t>
            </a:r>
            <a:endParaRPr lang="en-US" sz="2200" dirty="0" smtClean="0">
              <a:latin typeface="Comic Sans MS" pitchFamily="66" charset="0"/>
            </a:endParaRPr>
          </a:p>
          <a:p>
            <a:r>
              <a:rPr lang="en-US" sz="2200" dirty="0" smtClean="0">
                <a:latin typeface="Comic Sans MS" pitchFamily="66" charset="0"/>
                <a:hlinkClick r:id="rId15" action="ppaction://hlinksldjump"/>
              </a:rPr>
              <a:t>Multiple-Subject Areas</a:t>
            </a:r>
            <a:endParaRPr lang="en-US" sz="2200" dirty="0" smtClean="0">
              <a:latin typeface="Comic Sans MS" pitchFamily="66" charset="0"/>
            </a:endParaRPr>
          </a:p>
          <a:p>
            <a:r>
              <a:rPr lang="en-US" sz="2200" dirty="0" smtClean="0">
                <a:latin typeface="Comic Sans MS" pitchFamily="66" charset="0"/>
                <a:hlinkClick r:id="rId16" action="ppaction://hlinksldjump"/>
              </a:rPr>
              <a:t>Multiple-Subject Areas 2</a:t>
            </a:r>
            <a:endParaRPr lang="en-US" sz="2200" dirty="0" smtClean="0">
              <a:latin typeface="Comic Sans MS" pitchFamily="66" charset="0"/>
            </a:endParaRPr>
          </a:p>
          <a:p>
            <a:r>
              <a:rPr lang="en-US" sz="2200" dirty="0" smtClean="0">
                <a:latin typeface="Comic Sans MS" pitchFamily="66" charset="0"/>
                <a:hlinkClick r:id="rId17" action="ppaction://hlinksldjump"/>
              </a:rPr>
              <a:t>Multiple Subject Areas 3</a:t>
            </a:r>
            <a:endParaRPr lang="en-US" sz="2200" dirty="0">
              <a:latin typeface="Comic Sans MS" pitchFamily="66" charset="0"/>
            </a:endParaRPr>
          </a:p>
        </p:txBody>
      </p:sp>
      <p:pic>
        <p:nvPicPr>
          <p:cNvPr id="17410" name="Picture 2" descr="C:\Program Files\Microsoft Office\MEDIA\CAGCAT10\j0217698.wmf"/>
          <p:cNvPicPr>
            <a:picLocks noChangeAspect="1" noChangeArrowheads="1"/>
          </p:cNvPicPr>
          <p:nvPr/>
        </p:nvPicPr>
        <p:blipFill>
          <a:blip r:embed="rId18" cstate="print"/>
          <a:srcRect/>
          <a:stretch>
            <a:fillRect/>
          </a:stretch>
        </p:blipFill>
        <p:spPr bwMode="auto">
          <a:xfrm>
            <a:off x="4495800" y="1371600"/>
            <a:ext cx="3544816" cy="34353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99032"/>
          </a:xfrm>
        </p:spPr>
        <p:txBody>
          <a:bodyPr/>
          <a:lstStyle/>
          <a:p>
            <a:pPr algn="r"/>
            <a:r>
              <a:rPr lang="en-US" dirty="0" smtClean="0">
                <a:latin typeface="Comic Sans MS" pitchFamily="66" charset="0"/>
              </a:rPr>
              <a:t>Teacher Explanation </a:t>
            </a:r>
            <a:endParaRPr lang="en-US" dirty="0">
              <a:latin typeface="Comic Sans MS" pitchFamily="66" charset="0"/>
            </a:endParaRPr>
          </a:p>
        </p:txBody>
      </p:sp>
      <p:sp>
        <p:nvSpPr>
          <p:cNvPr id="3" name="Content Placeholder 2"/>
          <p:cNvSpPr>
            <a:spLocks noGrp="1"/>
          </p:cNvSpPr>
          <p:nvPr>
            <p:ph idx="1"/>
          </p:nvPr>
        </p:nvSpPr>
        <p:spPr>
          <a:xfrm>
            <a:off x="533400" y="1600200"/>
            <a:ext cx="8229600" cy="5257800"/>
          </a:xfrm>
        </p:spPr>
        <p:txBody>
          <a:bodyPr>
            <a:normAutofit fontScale="92500" lnSpcReduction="10000"/>
          </a:bodyPr>
          <a:lstStyle/>
          <a:p>
            <a:pPr>
              <a:buNone/>
            </a:pPr>
            <a:r>
              <a:rPr lang="en-US" dirty="0" smtClean="0">
                <a:latin typeface="Comic Sans MS" pitchFamily="66" charset="0"/>
              </a:rPr>
              <a:t>Dear Educators, </a:t>
            </a:r>
          </a:p>
          <a:p>
            <a:pPr>
              <a:buNone/>
            </a:pPr>
            <a:r>
              <a:rPr lang="en-US" dirty="0">
                <a:latin typeface="Comic Sans MS" pitchFamily="66" charset="0"/>
              </a:rPr>
              <a:t>	</a:t>
            </a:r>
            <a:r>
              <a:rPr lang="en-US" dirty="0" smtClean="0">
                <a:latin typeface="Comic Sans MS" pitchFamily="66" charset="0"/>
              </a:rPr>
              <a:t>	The significance of this power point is to enhance your students’ education by reinforcing skills and concepts taught in the classroom. Through educational websites, the information focuses on the individual needs of the students in your classroom. The following subjects are included: Language Arts, Math, Handwriting, Spelling, Science, and Social Studies. Additionally, there are websites for ESL students and unique learners (special needs). </a:t>
            </a:r>
            <a:endParaRPr lang="en-US" dirty="0">
              <a:latin typeface="Comic Sans MS" pitchFamily="66" charset="0"/>
            </a:endParaRPr>
          </a:p>
        </p:txBody>
      </p:sp>
      <p:pic>
        <p:nvPicPr>
          <p:cNvPr id="5" name="Picture 4" descr="apple.jpg"/>
          <p:cNvPicPr>
            <a:picLocks noChangeAspect="1"/>
          </p:cNvPicPr>
          <p:nvPr/>
        </p:nvPicPr>
        <p:blipFill>
          <a:blip r:embed="rId3" cstate="print"/>
          <a:stretch>
            <a:fillRect/>
          </a:stretch>
        </p:blipFill>
        <p:spPr>
          <a:xfrm>
            <a:off x="1066800" y="228600"/>
            <a:ext cx="1299144" cy="1295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Student/Parent Guide </a:t>
            </a:r>
            <a:endParaRPr lang="en-US" dirty="0">
              <a:latin typeface="Comic Sans MS" pitchFamily="66" charset="0"/>
            </a:endParaRPr>
          </a:p>
        </p:txBody>
      </p:sp>
      <p:sp>
        <p:nvSpPr>
          <p:cNvPr id="3" name="Content Placeholder 2"/>
          <p:cNvSpPr>
            <a:spLocks noGrp="1"/>
          </p:cNvSpPr>
          <p:nvPr>
            <p:ph idx="1"/>
          </p:nvPr>
        </p:nvSpPr>
        <p:spPr>
          <a:xfrm>
            <a:off x="304800" y="1600200"/>
            <a:ext cx="8534400" cy="4525963"/>
          </a:xfrm>
        </p:spPr>
        <p:txBody>
          <a:bodyPr>
            <a:normAutofit fontScale="92500"/>
          </a:bodyPr>
          <a:lstStyle/>
          <a:p>
            <a:pPr>
              <a:buNone/>
            </a:pPr>
            <a:r>
              <a:rPr lang="en-US" dirty="0" smtClean="0">
                <a:latin typeface="Comic Sans MS" pitchFamily="66" charset="0"/>
              </a:rPr>
              <a:t>Dear Students and Parents,</a:t>
            </a:r>
          </a:p>
          <a:p>
            <a:pPr>
              <a:buNone/>
            </a:pPr>
            <a:r>
              <a:rPr lang="en-US" dirty="0">
                <a:latin typeface="Comic Sans MS" pitchFamily="66" charset="0"/>
              </a:rPr>
              <a:t>	</a:t>
            </a:r>
            <a:r>
              <a:rPr lang="en-US" dirty="0" smtClean="0">
                <a:latin typeface="Comic Sans MS" pitchFamily="66" charset="0"/>
              </a:rPr>
              <a:t>	The following pages include reinforcements in many of the academic subject areas. These include: Language Arts, Math, Handwriting, Spelling, Science, and Social Studies. The websites are arranged by subject area. Once you choose a subject area to work in, click on the hyperlink that will take you to the website. From there, you will choose games or activities to enhance your learning. </a:t>
            </a:r>
            <a:endParaRPr lang="en-US" dirty="0">
              <a:latin typeface="Comic Sans MS" pitchFamily="66" charset="0"/>
            </a:endParaRPr>
          </a:p>
        </p:txBody>
      </p:sp>
      <p:pic>
        <p:nvPicPr>
          <p:cNvPr id="2050" name="Picture 2" descr="C:\Program Files\Microsoft Office\MEDIA\CAGCAT10\j0185604.wmf"/>
          <p:cNvPicPr>
            <a:picLocks noChangeAspect="1" noChangeArrowheads="1"/>
          </p:cNvPicPr>
          <p:nvPr/>
        </p:nvPicPr>
        <p:blipFill>
          <a:blip r:embed="rId3" cstate="print"/>
          <a:srcRect/>
          <a:stretch>
            <a:fillRect/>
          </a:stretch>
        </p:blipFill>
        <p:spPr bwMode="auto">
          <a:xfrm>
            <a:off x="7086600" y="457200"/>
            <a:ext cx="1531627" cy="15331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latin typeface="Comic Sans MS" pitchFamily="66" charset="0"/>
              </a:rPr>
              <a:t>Language Arts</a:t>
            </a:r>
            <a:endParaRPr lang="en-US" dirty="0">
              <a:latin typeface="Comic Sans MS" pitchFamily="66" charset="0"/>
            </a:endParaRPr>
          </a:p>
        </p:txBody>
      </p:sp>
      <p:sp>
        <p:nvSpPr>
          <p:cNvPr id="3" name="Content Placeholder 2"/>
          <p:cNvSpPr>
            <a:spLocks noGrp="1"/>
          </p:cNvSpPr>
          <p:nvPr>
            <p:ph idx="1"/>
          </p:nvPr>
        </p:nvSpPr>
        <p:spPr>
          <a:xfrm>
            <a:off x="457200" y="1371600"/>
            <a:ext cx="8382000" cy="5486400"/>
          </a:xfrm>
        </p:spPr>
        <p:txBody>
          <a:bodyPr>
            <a:normAutofit fontScale="92500" lnSpcReduction="10000"/>
          </a:bodyPr>
          <a:lstStyle/>
          <a:p>
            <a:r>
              <a:rPr lang="en-US" sz="2600" dirty="0" smtClean="0">
                <a:latin typeface="Comic Sans MS" pitchFamily="66" charset="0"/>
                <a:hlinkClick r:id="rId3"/>
              </a:rPr>
              <a:t>www.vocabulary.co.il</a:t>
            </a:r>
            <a:r>
              <a:rPr lang="en-US" sz="2600" dirty="0" smtClean="0">
                <a:latin typeface="Comic Sans MS" pitchFamily="66" charset="0"/>
              </a:rPr>
              <a:t> </a:t>
            </a:r>
          </a:p>
          <a:p>
            <a:pPr lvl="1"/>
            <a:r>
              <a:rPr lang="en-US" sz="2200" dirty="0" smtClean="0">
                <a:latin typeface="Comic Sans MS" pitchFamily="66" charset="0"/>
              </a:rPr>
              <a:t>	</a:t>
            </a:r>
            <a:r>
              <a:rPr lang="en-US" sz="1700" dirty="0" smtClean="0">
                <a:latin typeface="Comic Sans MS" pitchFamily="66" charset="0"/>
              </a:rPr>
              <a:t>The games on this website include parts of speech, word, and grammar games.  For example, try </a:t>
            </a:r>
            <a:r>
              <a:rPr lang="en-US" sz="1700" dirty="0">
                <a:latin typeface="Comic Sans MS" pitchFamily="66" charset="0"/>
              </a:rPr>
              <a:t> </a:t>
            </a:r>
            <a:r>
              <a:rPr lang="en-US" sz="1700" dirty="0" smtClean="0">
                <a:latin typeface="Comic Sans MS" pitchFamily="66" charset="0"/>
              </a:rPr>
              <a:t>the exciting game, </a:t>
            </a:r>
            <a:r>
              <a:rPr lang="en-US" sz="1700" i="1" dirty="0" smtClean="0">
                <a:latin typeface="Comic Sans MS" pitchFamily="66" charset="0"/>
              </a:rPr>
              <a:t>Hang Mouse</a:t>
            </a:r>
            <a:r>
              <a:rPr lang="en-US" sz="1700" dirty="0" smtClean="0">
                <a:latin typeface="Comic Sans MS" pitchFamily="66" charset="0"/>
              </a:rPr>
              <a:t>, guess the word before the cat gets the mouse! The appropriate grade levels for this website are 3</a:t>
            </a:r>
            <a:r>
              <a:rPr lang="en-US" sz="1700" baseline="30000" dirty="0" smtClean="0">
                <a:latin typeface="Comic Sans MS" pitchFamily="66" charset="0"/>
              </a:rPr>
              <a:t>rd</a:t>
            </a:r>
            <a:r>
              <a:rPr lang="en-US" sz="1700" dirty="0" smtClean="0">
                <a:latin typeface="Comic Sans MS" pitchFamily="66" charset="0"/>
              </a:rPr>
              <a:t> – 12</a:t>
            </a:r>
            <a:r>
              <a:rPr lang="en-US" sz="1700" baseline="30000" dirty="0" smtClean="0">
                <a:latin typeface="Comic Sans MS" pitchFamily="66" charset="0"/>
              </a:rPr>
              <a:t>th</a:t>
            </a:r>
            <a:r>
              <a:rPr lang="en-US" sz="1700" dirty="0" smtClean="0">
                <a:latin typeface="Comic Sans MS" pitchFamily="66" charset="0"/>
              </a:rPr>
              <a:t>. </a:t>
            </a:r>
          </a:p>
          <a:p>
            <a:r>
              <a:rPr lang="en-US" sz="2600" dirty="0" smtClean="0">
                <a:latin typeface="Comic Sans MS" pitchFamily="66" charset="0"/>
                <a:hlinkClick r:id="rId4"/>
              </a:rPr>
              <a:t>www.storylineonline.net</a:t>
            </a:r>
            <a:r>
              <a:rPr lang="en-US" sz="2600" dirty="0" smtClean="0">
                <a:latin typeface="Comic Sans MS" pitchFamily="66" charset="0"/>
              </a:rPr>
              <a:t> </a:t>
            </a:r>
          </a:p>
          <a:p>
            <a:pPr lvl="1"/>
            <a:r>
              <a:rPr lang="en-US" sz="1700" dirty="0" smtClean="0">
                <a:latin typeface="Comic Sans MS" pitchFamily="66" charset="0"/>
              </a:rPr>
              <a:t>Famous actors and actresses read books aloud to students. The appropriate age level is elementary. </a:t>
            </a:r>
          </a:p>
          <a:p>
            <a:r>
              <a:rPr lang="en-US" sz="2600" dirty="0" smtClean="0">
                <a:latin typeface="Comic Sans MS" pitchFamily="66" charset="0"/>
                <a:hlinkClick r:id="rId5"/>
              </a:rPr>
              <a:t>www.starfall.com</a:t>
            </a:r>
            <a:endParaRPr lang="en-US" sz="2600" dirty="0" smtClean="0">
              <a:latin typeface="Comic Sans MS" pitchFamily="66" charset="0"/>
            </a:endParaRPr>
          </a:p>
          <a:p>
            <a:pPr lvl="1"/>
            <a:r>
              <a:rPr lang="en-US" sz="1700" dirty="0" smtClean="0">
                <a:latin typeface="Comic Sans MS" pitchFamily="66" charset="0"/>
              </a:rPr>
              <a:t>The activities on this website are similar to phonics. For example, try out the Learning to Read section where it sounds out the individual words within a story. The appropriate grade levels are pre-k -1</a:t>
            </a:r>
            <a:r>
              <a:rPr lang="en-US" sz="1700" baseline="30000" dirty="0" smtClean="0">
                <a:latin typeface="Comic Sans MS" pitchFamily="66" charset="0"/>
              </a:rPr>
              <a:t>st</a:t>
            </a:r>
            <a:r>
              <a:rPr lang="en-US" sz="1700" dirty="0" smtClean="0">
                <a:latin typeface="Comic Sans MS" pitchFamily="66" charset="0"/>
              </a:rPr>
              <a:t>. </a:t>
            </a:r>
          </a:p>
          <a:p>
            <a:r>
              <a:rPr lang="en-US" sz="2600" dirty="0" smtClean="0">
                <a:latin typeface="Comic Sans MS" pitchFamily="66" charset="0"/>
                <a:hlinkClick r:id="rId6"/>
              </a:rPr>
              <a:t>www.englishmedialab.com/grammar_games.html</a:t>
            </a:r>
            <a:r>
              <a:rPr lang="en-US" sz="2600" dirty="0" smtClean="0">
                <a:latin typeface="Comic Sans MS" pitchFamily="66" charset="0"/>
              </a:rPr>
              <a:t> </a:t>
            </a:r>
          </a:p>
          <a:p>
            <a:pPr lvl="1"/>
            <a:r>
              <a:rPr lang="en-US" sz="1700" dirty="0" smtClean="0">
                <a:latin typeface="Comic Sans MS" pitchFamily="66" charset="0"/>
              </a:rPr>
              <a:t>The  games on this website focus on different verb tenses  and how they are used to form sentences.  For example, try out the </a:t>
            </a:r>
            <a:r>
              <a:rPr lang="en-US" sz="1700" i="1" dirty="0" smtClean="0">
                <a:latin typeface="Comic Sans MS" pitchFamily="66" charset="0"/>
              </a:rPr>
              <a:t>Fling the Teacher</a:t>
            </a:r>
            <a:r>
              <a:rPr lang="en-US" sz="1700" dirty="0" smtClean="0">
                <a:latin typeface="Comic Sans MS" pitchFamily="66" charset="0"/>
              </a:rPr>
              <a:t> game;  put the appropriate verb into a sentence while building a catapult! In the end, fling your teacher!  This website is geared toward the ESL population, so it can be used at any age level. For non-ESL students, it would be appropriate for lower elementary. </a:t>
            </a:r>
          </a:p>
          <a:p>
            <a:endParaRPr lang="en-US" sz="2600" dirty="0"/>
          </a:p>
          <a:p>
            <a:pPr>
              <a:buNone/>
            </a:pPr>
            <a:endParaRPr lang="en-US" dirty="0" smtClean="0"/>
          </a:p>
          <a:p>
            <a:pPr lvl="1">
              <a:buNone/>
            </a:pPr>
            <a:endParaRPr lang="en-US" sz="1600" dirty="0"/>
          </a:p>
        </p:txBody>
      </p:sp>
      <p:pic>
        <p:nvPicPr>
          <p:cNvPr id="5122" name="Picture 2" descr="C:\Users\Kendra\AppData\Local\Microsoft\Windows\Temporary Internet Files\Content.IE5\0ZKBVCJO\MC900089782[1].wmf"/>
          <p:cNvPicPr>
            <a:picLocks noChangeAspect="1" noChangeArrowheads="1"/>
          </p:cNvPicPr>
          <p:nvPr/>
        </p:nvPicPr>
        <p:blipFill>
          <a:blip r:embed="rId7" cstate="print"/>
          <a:srcRect/>
          <a:stretch>
            <a:fillRect/>
          </a:stretch>
        </p:blipFill>
        <p:spPr bwMode="auto">
          <a:xfrm>
            <a:off x="381000" y="120772"/>
            <a:ext cx="1600200" cy="1268110"/>
          </a:xfrm>
          <a:prstGeom prst="rect">
            <a:avLst/>
          </a:prstGeom>
          <a:noFill/>
        </p:spPr>
      </p:pic>
      <p:pic>
        <p:nvPicPr>
          <p:cNvPr id="5123" name="Picture 3" descr="C:\Program Files\Microsoft Office\MEDIA\CAGCAT10\j0183328.wmf">
            <a:hlinkClick r:id="rId8" action="ppaction://hlinksldjump"/>
          </p:cNvPr>
          <p:cNvPicPr>
            <a:picLocks noChangeAspect="1" noChangeArrowheads="1"/>
          </p:cNvPicPr>
          <p:nvPr/>
        </p:nvPicPr>
        <p:blipFill>
          <a:blip r:embed="rId9"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81000"/>
            <a:ext cx="7696200" cy="1094232"/>
          </a:xfrm>
        </p:spPr>
        <p:txBody>
          <a:bodyPr/>
          <a:lstStyle/>
          <a:p>
            <a:r>
              <a:rPr lang="en-US" dirty="0" smtClean="0">
                <a:latin typeface="Comic Sans MS" pitchFamily="66" charset="0"/>
              </a:rPr>
              <a:t>Math</a:t>
            </a:r>
            <a:endParaRPr lang="en-US" dirty="0">
              <a:latin typeface="Comic Sans MS" pitchFamily="66" charset="0"/>
            </a:endParaRPr>
          </a:p>
        </p:txBody>
      </p:sp>
      <p:sp>
        <p:nvSpPr>
          <p:cNvPr id="3" name="Content Placeholder 2"/>
          <p:cNvSpPr>
            <a:spLocks noGrp="1"/>
          </p:cNvSpPr>
          <p:nvPr>
            <p:ph idx="1"/>
          </p:nvPr>
        </p:nvSpPr>
        <p:spPr>
          <a:xfrm>
            <a:off x="304800" y="1752600"/>
            <a:ext cx="8229600" cy="4953000"/>
          </a:xfrm>
        </p:spPr>
        <p:txBody>
          <a:bodyPr>
            <a:normAutofit fontScale="25000" lnSpcReduction="20000"/>
          </a:bodyPr>
          <a:lstStyle/>
          <a:p>
            <a:r>
              <a:rPr lang="en-US" sz="9600" dirty="0" smtClean="0">
                <a:latin typeface="Comic Sans MS" pitchFamily="66" charset="0"/>
                <a:hlinkClick r:id="rId3"/>
              </a:rPr>
              <a:t>www.kidsnumbers.com</a:t>
            </a:r>
            <a:r>
              <a:rPr lang="en-US" sz="9600" dirty="0" smtClean="0">
                <a:latin typeface="Comic Sans MS" pitchFamily="66" charset="0"/>
              </a:rPr>
              <a:t> </a:t>
            </a:r>
          </a:p>
          <a:p>
            <a:pPr lvl="1"/>
            <a:r>
              <a:rPr lang="en-US" sz="6400" b="1" dirty="0" smtClean="0">
                <a:latin typeface="Comic Sans MS" pitchFamily="66" charset="0"/>
              </a:rPr>
              <a:t>The games on this website include the four basic math symbols (+ - x /), telling time, geometry, and algebra. Try out the </a:t>
            </a:r>
            <a:r>
              <a:rPr lang="en-US" sz="6400" b="1" i="1" dirty="0" smtClean="0">
                <a:latin typeface="Comic Sans MS" pitchFamily="66" charset="0"/>
              </a:rPr>
              <a:t>Sunny Bunny Addition</a:t>
            </a:r>
            <a:r>
              <a:rPr lang="en-US" sz="6400" b="1" dirty="0" smtClean="0">
                <a:latin typeface="Comic Sans MS" pitchFamily="66" charset="0"/>
              </a:rPr>
              <a:t> game and eat carrots while solving math problems. The appropriate grade levels are k -8</a:t>
            </a:r>
            <a:r>
              <a:rPr lang="en-US" sz="6400" b="1" baseline="30000" dirty="0" smtClean="0">
                <a:latin typeface="Comic Sans MS" pitchFamily="66" charset="0"/>
              </a:rPr>
              <a:t>th</a:t>
            </a:r>
            <a:r>
              <a:rPr lang="en-US" sz="6400" b="1" dirty="0" smtClean="0">
                <a:latin typeface="Comic Sans MS" pitchFamily="66" charset="0"/>
              </a:rPr>
              <a:t>.</a:t>
            </a:r>
          </a:p>
          <a:p>
            <a:r>
              <a:rPr lang="en-US" sz="9600" dirty="0" smtClean="0">
                <a:latin typeface="Comic Sans MS" pitchFamily="66" charset="0"/>
                <a:hlinkClick r:id="rId4"/>
              </a:rPr>
              <a:t>www.ixl.com</a:t>
            </a:r>
            <a:r>
              <a:rPr lang="en-US" sz="9600" dirty="0" smtClean="0">
                <a:latin typeface="Comic Sans MS" pitchFamily="66" charset="0"/>
              </a:rPr>
              <a:t> </a:t>
            </a:r>
          </a:p>
          <a:p>
            <a:pPr lvl="1"/>
            <a:r>
              <a:rPr lang="en-US" sz="6400" b="1" dirty="0" smtClean="0">
                <a:latin typeface="Comic Sans MS" pitchFamily="66" charset="0"/>
              </a:rPr>
              <a:t>The games on this website cover a wide range of mathematical topics. Check out the place values game and see how many questions you can get right! The appropriate grade levels are pre-k – 8</a:t>
            </a:r>
            <a:r>
              <a:rPr lang="en-US" sz="6400" b="1" baseline="30000" dirty="0" smtClean="0">
                <a:latin typeface="Comic Sans MS" pitchFamily="66" charset="0"/>
              </a:rPr>
              <a:t>th</a:t>
            </a:r>
            <a:r>
              <a:rPr lang="en-US" sz="6400" b="1" dirty="0" smtClean="0">
                <a:latin typeface="Comic Sans MS" pitchFamily="66" charset="0"/>
              </a:rPr>
              <a:t>.</a:t>
            </a:r>
          </a:p>
          <a:p>
            <a:r>
              <a:rPr lang="en-US" sz="9600" dirty="0" smtClean="0">
                <a:latin typeface="Comic Sans MS" pitchFamily="66" charset="0"/>
                <a:hlinkClick r:id="rId5"/>
              </a:rPr>
              <a:t>www.aaamath.com</a:t>
            </a:r>
            <a:r>
              <a:rPr lang="en-US" sz="9600" dirty="0" smtClean="0">
                <a:latin typeface="Comic Sans MS" pitchFamily="66" charset="0"/>
              </a:rPr>
              <a:t> </a:t>
            </a:r>
          </a:p>
          <a:p>
            <a:pPr lvl="1"/>
            <a:r>
              <a:rPr lang="en-US" sz="6400" b="1" dirty="0" smtClean="0">
                <a:latin typeface="Comic Sans MS" pitchFamily="66" charset="0"/>
              </a:rPr>
              <a:t>The games on this website cover a wide range of mathematical topics. Try out the sales tax game and see how many you can get right in 6o seconds! The appropriate grade levels are k – 8</a:t>
            </a:r>
            <a:r>
              <a:rPr lang="en-US" sz="6400" b="1" baseline="30000" dirty="0" smtClean="0">
                <a:latin typeface="Comic Sans MS" pitchFamily="66" charset="0"/>
              </a:rPr>
              <a:t>th</a:t>
            </a:r>
            <a:r>
              <a:rPr lang="en-US" sz="6400" b="1" dirty="0" smtClean="0">
                <a:latin typeface="Comic Sans MS" pitchFamily="66" charset="0"/>
              </a:rPr>
              <a:t>.</a:t>
            </a:r>
          </a:p>
          <a:p>
            <a:r>
              <a:rPr lang="en-US" sz="9600" dirty="0" smtClean="0">
                <a:latin typeface="Comic Sans MS" pitchFamily="66" charset="0"/>
                <a:hlinkClick r:id="rId6"/>
              </a:rPr>
              <a:t>www.mathplayground.com</a:t>
            </a:r>
            <a:r>
              <a:rPr lang="en-US" sz="9600" dirty="0" smtClean="0">
                <a:latin typeface="Comic Sans MS" pitchFamily="66" charset="0"/>
              </a:rPr>
              <a:t> </a:t>
            </a:r>
          </a:p>
          <a:p>
            <a:pPr lvl="1"/>
            <a:r>
              <a:rPr lang="en-US" sz="6400" b="1" dirty="0" smtClean="0">
                <a:latin typeface="Comic Sans MS" pitchFamily="66" charset="0"/>
              </a:rPr>
              <a:t>The games on this website  include Trigonometry, Algebra, Geometry, and general math knowledge. Check out </a:t>
            </a:r>
            <a:r>
              <a:rPr lang="en-US" sz="6400" b="1" i="1" dirty="0" smtClean="0">
                <a:latin typeface="Comic Sans MS" pitchFamily="66" charset="0"/>
              </a:rPr>
              <a:t>Number Invaders;</a:t>
            </a:r>
            <a:r>
              <a:rPr lang="en-US" sz="6400" b="1" dirty="0" smtClean="0">
                <a:latin typeface="Comic Sans MS" pitchFamily="66" charset="0"/>
              </a:rPr>
              <a:t> practice multiplication and division while saving the planet from number invaders. The appropriate grade levels are 3</a:t>
            </a:r>
            <a:r>
              <a:rPr lang="en-US" sz="6400" b="1" baseline="30000" dirty="0" smtClean="0">
                <a:latin typeface="Comic Sans MS" pitchFamily="66" charset="0"/>
              </a:rPr>
              <a:t>rd</a:t>
            </a:r>
            <a:r>
              <a:rPr lang="en-US" sz="6400" b="1" dirty="0" smtClean="0">
                <a:latin typeface="Comic Sans MS" pitchFamily="66" charset="0"/>
              </a:rPr>
              <a:t> – 10</a:t>
            </a:r>
            <a:r>
              <a:rPr lang="en-US" sz="6400" b="1" baseline="30000" dirty="0" smtClean="0">
                <a:latin typeface="Comic Sans MS" pitchFamily="66" charset="0"/>
              </a:rPr>
              <a:t>th</a:t>
            </a:r>
            <a:r>
              <a:rPr lang="en-US" sz="6400" b="1" dirty="0" smtClean="0">
                <a:latin typeface="Comic Sans MS" pitchFamily="66" charset="0"/>
              </a:rPr>
              <a:t>.</a:t>
            </a:r>
          </a:p>
        </p:txBody>
      </p:sp>
      <p:pic>
        <p:nvPicPr>
          <p:cNvPr id="8" name="Picture 3" descr="C:\Program Files\Microsoft Office\MEDIA\CAGCAT10\j0183328.wmf">
            <a:hlinkClick r:id="rId7" action="ppaction://hlinksldjump"/>
          </p:cNvPr>
          <p:cNvPicPr>
            <a:picLocks noChangeAspect="1" noChangeArrowheads="1"/>
          </p:cNvPicPr>
          <p:nvPr/>
        </p:nvPicPr>
        <p:blipFill>
          <a:blip r:embed="rId8" cstate="print"/>
          <a:srcRect/>
          <a:stretch>
            <a:fillRect/>
          </a:stretch>
        </p:blipFill>
        <p:spPr bwMode="auto">
          <a:xfrm>
            <a:off x="152400" y="5638800"/>
            <a:ext cx="985837" cy="9901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838200"/>
            <a:ext cx="8229600" cy="1399032"/>
          </a:xfrm>
        </p:spPr>
        <p:txBody>
          <a:bodyPr/>
          <a:lstStyle/>
          <a:p>
            <a:r>
              <a:rPr lang="en-US" dirty="0" smtClean="0">
                <a:latin typeface="Comic Sans MS" pitchFamily="66" charset="0"/>
              </a:rPr>
              <a:t>Math</a:t>
            </a:r>
            <a:endParaRPr lang="en-US" dirty="0">
              <a:latin typeface="Comic Sans MS" pitchFamily="66" charset="0"/>
            </a:endParaRPr>
          </a:p>
        </p:txBody>
      </p:sp>
      <p:sp>
        <p:nvSpPr>
          <p:cNvPr id="3" name="Content Placeholder 2"/>
          <p:cNvSpPr>
            <a:spLocks noGrp="1"/>
          </p:cNvSpPr>
          <p:nvPr>
            <p:ph idx="1"/>
          </p:nvPr>
        </p:nvSpPr>
        <p:spPr>
          <a:xfrm>
            <a:off x="457200" y="2286000"/>
            <a:ext cx="8229600" cy="4572000"/>
          </a:xfrm>
        </p:spPr>
        <p:txBody>
          <a:bodyPr>
            <a:normAutofit fontScale="32500" lnSpcReduction="20000"/>
          </a:bodyPr>
          <a:lstStyle/>
          <a:p>
            <a:r>
              <a:rPr lang="en-US" sz="9600" dirty="0" smtClean="0">
                <a:latin typeface="Comic Sans MS" pitchFamily="66" charset="0"/>
                <a:hlinkClick r:id="rId3"/>
              </a:rPr>
              <a:t>www.mathisfun.com</a:t>
            </a:r>
            <a:r>
              <a:rPr lang="en-US" sz="9600" dirty="0" smtClean="0">
                <a:latin typeface="Comic Sans MS" pitchFamily="66" charset="0"/>
              </a:rPr>
              <a:t> </a:t>
            </a:r>
          </a:p>
          <a:p>
            <a:pPr lvl="1"/>
            <a:r>
              <a:rPr lang="en-US" sz="6000" b="1" dirty="0" smtClean="0">
                <a:latin typeface="Comic Sans MS" pitchFamily="66" charset="0"/>
              </a:rPr>
              <a:t>The games on this website cover topics such as Geometry, Order of Operations, Addition and Subtraction, and many more. Try out </a:t>
            </a:r>
            <a:r>
              <a:rPr lang="en-US" sz="6000" b="1" i="1" dirty="0" smtClean="0">
                <a:latin typeface="Comic Sans MS" pitchFamily="66" charset="0"/>
              </a:rPr>
              <a:t>Math Match </a:t>
            </a:r>
            <a:r>
              <a:rPr lang="en-US" sz="6000" b="1" dirty="0" smtClean="0">
                <a:latin typeface="Comic Sans MS" pitchFamily="66" charset="0"/>
              </a:rPr>
              <a:t>and see if you can remember where the answer to each problem is! The appropriate grade levels are 1</a:t>
            </a:r>
            <a:r>
              <a:rPr lang="en-US" sz="6000" b="1" baseline="30000" dirty="0" smtClean="0">
                <a:latin typeface="Comic Sans MS" pitchFamily="66" charset="0"/>
              </a:rPr>
              <a:t>st</a:t>
            </a:r>
            <a:r>
              <a:rPr lang="en-US" sz="6000" b="1" dirty="0" smtClean="0">
                <a:latin typeface="Comic Sans MS" pitchFamily="66" charset="0"/>
              </a:rPr>
              <a:t> – 8</a:t>
            </a:r>
            <a:r>
              <a:rPr lang="en-US" sz="6000" b="1" baseline="30000" dirty="0" smtClean="0">
                <a:latin typeface="Comic Sans MS" pitchFamily="66" charset="0"/>
              </a:rPr>
              <a:t>th</a:t>
            </a:r>
            <a:r>
              <a:rPr lang="en-US" sz="6000" b="1" dirty="0" smtClean="0">
                <a:latin typeface="Comic Sans MS" pitchFamily="66" charset="0"/>
              </a:rPr>
              <a:t>.</a:t>
            </a:r>
          </a:p>
          <a:p>
            <a:r>
              <a:rPr lang="en-US" sz="9600" dirty="0" smtClean="0">
                <a:latin typeface="Comic Sans MS" pitchFamily="66" charset="0"/>
                <a:hlinkClick r:id="rId4"/>
              </a:rPr>
              <a:t>www.basic-mathematics.com</a:t>
            </a:r>
            <a:r>
              <a:rPr lang="en-US" sz="9600" dirty="0" smtClean="0">
                <a:latin typeface="Comic Sans MS" pitchFamily="66" charset="0"/>
              </a:rPr>
              <a:t> </a:t>
            </a:r>
          </a:p>
          <a:p>
            <a:pPr lvl="1"/>
            <a:r>
              <a:rPr lang="en-US" sz="6000" b="1" dirty="0" smtClean="0">
                <a:latin typeface="Comic Sans MS" pitchFamily="66" charset="0"/>
              </a:rPr>
              <a:t>The games on this website include basic mathematic functions and Order of Operations. Visit the kid’s arena and play </a:t>
            </a:r>
            <a:r>
              <a:rPr lang="en-US" sz="6000" b="1" i="1" dirty="0" err="1" smtClean="0">
                <a:latin typeface="Comic Sans MS" pitchFamily="66" charset="0"/>
              </a:rPr>
              <a:t>MathMan</a:t>
            </a:r>
            <a:r>
              <a:rPr lang="en-US" sz="6000" b="1" dirty="0" smtClean="0">
                <a:latin typeface="Comic Sans MS" pitchFamily="66" charset="0"/>
              </a:rPr>
              <a:t>! </a:t>
            </a:r>
            <a:r>
              <a:rPr lang="en-US" sz="6000" b="1" i="1" dirty="0" err="1" smtClean="0">
                <a:latin typeface="Comic Sans MS" pitchFamily="66" charset="0"/>
              </a:rPr>
              <a:t>MathMan</a:t>
            </a:r>
            <a:r>
              <a:rPr lang="en-US" sz="6000" b="1" dirty="0" smtClean="0">
                <a:latin typeface="Comic Sans MS" pitchFamily="66" charset="0"/>
              </a:rPr>
              <a:t> is a fun-filled game similar to </a:t>
            </a:r>
            <a:r>
              <a:rPr lang="en-US" sz="6000" b="1" i="1" dirty="0" err="1" smtClean="0">
                <a:latin typeface="Comic Sans MS" pitchFamily="66" charset="0"/>
              </a:rPr>
              <a:t>Pacman</a:t>
            </a:r>
            <a:r>
              <a:rPr lang="en-US" sz="6000" b="1" dirty="0" smtClean="0">
                <a:latin typeface="Comic Sans MS" pitchFamily="66" charset="0"/>
              </a:rPr>
              <a:t>. Show your basic math skills as you eat the ghosts that have the correct answer to the question. The appropriate grade levels are 2</a:t>
            </a:r>
            <a:r>
              <a:rPr lang="en-US" sz="6000" b="1" baseline="30000" dirty="0" smtClean="0">
                <a:latin typeface="Comic Sans MS" pitchFamily="66" charset="0"/>
              </a:rPr>
              <a:t>nd</a:t>
            </a:r>
            <a:r>
              <a:rPr lang="en-US" sz="6000" b="1" dirty="0" smtClean="0">
                <a:latin typeface="Comic Sans MS" pitchFamily="66" charset="0"/>
              </a:rPr>
              <a:t> – 5</a:t>
            </a:r>
            <a:r>
              <a:rPr lang="en-US" sz="6000" b="1" baseline="30000" dirty="0" smtClean="0">
                <a:latin typeface="Comic Sans MS" pitchFamily="66" charset="0"/>
              </a:rPr>
              <a:t>th</a:t>
            </a:r>
            <a:r>
              <a:rPr lang="en-US" sz="6000" b="1" dirty="0" smtClean="0">
                <a:latin typeface="Comic Sans MS" pitchFamily="66" charset="0"/>
              </a:rPr>
              <a:t>.</a:t>
            </a:r>
          </a:p>
          <a:p>
            <a:pPr lvl="1"/>
            <a:endParaRPr lang="en-US" dirty="0" smtClean="0"/>
          </a:p>
          <a:p>
            <a:endParaRPr lang="en-US" dirty="0"/>
          </a:p>
        </p:txBody>
      </p:sp>
      <p:pic>
        <p:nvPicPr>
          <p:cNvPr id="6" name="Picture 3" descr="C:\Program Files\Microsoft Office\MEDIA\CAGCAT10\j0183328.wmf">
            <a:hlinkClick r:id="rId5" action="ppaction://hlinksldjump"/>
          </p:cNvPr>
          <p:cNvPicPr>
            <a:picLocks noChangeAspect="1" noChangeArrowheads="1"/>
          </p:cNvPicPr>
          <p:nvPr/>
        </p:nvPicPr>
        <p:blipFill>
          <a:blip r:embed="rId6"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399032"/>
          </a:xfrm>
        </p:spPr>
        <p:txBody>
          <a:bodyPr/>
          <a:lstStyle/>
          <a:p>
            <a:r>
              <a:rPr lang="en-US" dirty="0" smtClean="0">
                <a:latin typeface="Comic Sans MS" pitchFamily="66" charset="0"/>
              </a:rPr>
              <a:t>Handwriting</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latin typeface="Comic Sans MS" pitchFamily="66" charset="0"/>
              </a:rPr>
              <a:t> </a:t>
            </a:r>
            <a:r>
              <a:rPr lang="en-US" sz="2400" dirty="0" smtClean="0">
                <a:latin typeface="Comic Sans MS" pitchFamily="66" charset="0"/>
                <a:hlinkClick r:id="rId3"/>
              </a:rPr>
              <a:t>www.netrover.com/~kingskid/108.html</a:t>
            </a:r>
            <a:endParaRPr lang="en-US" sz="2400" dirty="0" smtClean="0">
              <a:latin typeface="Comic Sans MS" pitchFamily="66" charset="0"/>
            </a:endParaRPr>
          </a:p>
          <a:p>
            <a:pPr lvl="1"/>
            <a:r>
              <a:rPr lang="en-US" sz="1600" dirty="0" smtClean="0">
                <a:latin typeface="Comic Sans MS" pitchFamily="66" charset="0"/>
              </a:rPr>
              <a:t>This website has a great tool for practicing handwriting. Try out the </a:t>
            </a:r>
            <a:r>
              <a:rPr lang="en-US" sz="1600" i="1" dirty="0" smtClean="0">
                <a:latin typeface="Comic Sans MS" pitchFamily="66" charset="0"/>
              </a:rPr>
              <a:t>Learn to Print</a:t>
            </a:r>
            <a:r>
              <a:rPr lang="en-US" sz="1600" dirty="0" smtClean="0">
                <a:latin typeface="Comic Sans MS" pitchFamily="66" charset="0"/>
              </a:rPr>
              <a:t> game, make sure you don’t touch the outside lines of the letters or you will have to start over! The appropriate grade levels are k- 5</a:t>
            </a:r>
            <a:r>
              <a:rPr lang="en-US" sz="1600" baseline="30000" dirty="0" smtClean="0">
                <a:latin typeface="Comic Sans MS" pitchFamily="66" charset="0"/>
              </a:rPr>
              <a:t>th</a:t>
            </a:r>
            <a:r>
              <a:rPr lang="en-US" sz="1600" dirty="0" smtClean="0">
                <a:latin typeface="Comic Sans MS" pitchFamily="66" charset="0"/>
              </a:rPr>
              <a:t>.</a:t>
            </a:r>
          </a:p>
          <a:p>
            <a:r>
              <a:rPr lang="en-US" sz="2400" dirty="0" smtClean="0">
                <a:latin typeface="Comic Sans MS" pitchFamily="66" charset="0"/>
                <a:hlinkClick r:id="rId4"/>
              </a:rPr>
              <a:t>www.primarygames.com</a:t>
            </a:r>
            <a:r>
              <a:rPr lang="en-US" sz="2400" dirty="0" smtClean="0">
                <a:latin typeface="Comic Sans MS" pitchFamily="66" charset="0"/>
              </a:rPr>
              <a:t> </a:t>
            </a:r>
          </a:p>
          <a:p>
            <a:pPr lvl="1"/>
            <a:r>
              <a:rPr lang="en-US" sz="1600" dirty="0" smtClean="0">
                <a:latin typeface="Comic Sans MS" pitchFamily="66" charset="0"/>
              </a:rPr>
              <a:t>This website has games for practicing typing abilities. Check out the </a:t>
            </a:r>
            <a:r>
              <a:rPr lang="en-US" sz="1600" i="1" dirty="0" smtClean="0">
                <a:latin typeface="Comic Sans MS" pitchFamily="66" charset="0"/>
              </a:rPr>
              <a:t>Typing Speed Test  </a:t>
            </a:r>
            <a:r>
              <a:rPr lang="en-US" sz="1600" dirty="0" smtClean="0">
                <a:latin typeface="Comic Sans MS" pitchFamily="66" charset="0"/>
              </a:rPr>
              <a:t>and see how fast and accurately you can type a paragraph! The appropriate grade levels are 1</a:t>
            </a:r>
            <a:r>
              <a:rPr lang="en-US" sz="1600" baseline="30000" dirty="0" smtClean="0">
                <a:latin typeface="Comic Sans MS" pitchFamily="66" charset="0"/>
              </a:rPr>
              <a:t>st</a:t>
            </a:r>
            <a:r>
              <a:rPr lang="en-US" sz="1600" dirty="0" smtClean="0">
                <a:latin typeface="Comic Sans MS" pitchFamily="66" charset="0"/>
              </a:rPr>
              <a:t> – 5</a:t>
            </a:r>
            <a:r>
              <a:rPr lang="en-US" sz="1600" baseline="30000" dirty="0" smtClean="0">
                <a:latin typeface="Comic Sans MS" pitchFamily="66" charset="0"/>
              </a:rPr>
              <a:t>th</a:t>
            </a:r>
            <a:r>
              <a:rPr lang="en-US" sz="1600" dirty="0" smtClean="0">
                <a:latin typeface="Comic Sans MS" pitchFamily="66" charset="0"/>
              </a:rPr>
              <a:t>.</a:t>
            </a:r>
          </a:p>
          <a:p>
            <a:endParaRPr lang="en-US" dirty="0"/>
          </a:p>
        </p:txBody>
      </p:sp>
      <p:pic>
        <p:nvPicPr>
          <p:cNvPr id="3075" name="Picture 3" descr="C:\Users\Kendra\AppData\Local\Microsoft\Windows\Temporary Internet Files\Content.IE5\62WUU7MO\MP900341480[1].jpg"/>
          <p:cNvPicPr>
            <a:picLocks noChangeAspect="1" noChangeArrowheads="1"/>
          </p:cNvPicPr>
          <p:nvPr/>
        </p:nvPicPr>
        <p:blipFill>
          <a:blip r:embed="rId5" cstate="print"/>
          <a:srcRect/>
          <a:stretch>
            <a:fillRect/>
          </a:stretch>
        </p:blipFill>
        <p:spPr bwMode="auto">
          <a:xfrm>
            <a:off x="5105400" y="381000"/>
            <a:ext cx="3124200" cy="2229247"/>
          </a:xfrm>
          <a:prstGeom prst="rect">
            <a:avLst/>
          </a:prstGeom>
          <a:noFill/>
        </p:spPr>
      </p:pic>
      <p:pic>
        <p:nvPicPr>
          <p:cNvPr id="7" name="Picture 3" descr="C:\Program Files\Microsoft Office\MEDIA\CAGCAT10\j0183328.wmf">
            <a:hlinkClick r:id="rId6" action="ppaction://hlinksldjump"/>
          </p:cNvPr>
          <p:cNvPicPr>
            <a:picLocks noChangeAspect="1" noChangeArrowheads="1"/>
          </p:cNvPicPr>
          <p:nvPr/>
        </p:nvPicPr>
        <p:blipFill>
          <a:blip r:embed="rId7"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399032"/>
          </a:xfrm>
        </p:spPr>
        <p:txBody>
          <a:bodyPr/>
          <a:lstStyle/>
          <a:p>
            <a:pPr algn="ctr"/>
            <a:r>
              <a:rPr lang="en-US" dirty="0" smtClean="0">
                <a:latin typeface="Comic Sans MS" pitchFamily="66" charset="0"/>
              </a:rPr>
              <a:t>Spelling</a:t>
            </a:r>
            <a:endParaRPr lang="en-US" dirty="0">
              <a:latin typeface="Comic Sans MS" pitchFamily="66" charset="0"/>
            </a:endParaRPr>
          </a:p>
        </p:txBody>
      </p:sp>
      <p:sp>
        <p:nvSpPr>
          <p:cNvPr id="3" name="Content Placeholder 2"/>
          <p:cNvSpPr>
            <a:spLocks noGrp="1"/>
          </p:cNvSpPr>
          <p:nvPr>
            <p:ph idx="1"/>
          </p:nvPr>
        </p:nvSpPr>
        <p:spPr>
          <a:xfrm>
            <a:off x="381000" y="1066800"/>
            <a:ext cx="8229600" cy="4572000"/>
          </a:xfrm>
        </p:spPr>
        <p:txBody>
          <a:bodyPr>
            <a:normAutofit/>
          </a:bodyPr>
          <a:lstStyle/>
          <a:p>
            <a:r>
              <a:rPr lang="en-US" sz="2400" dirty="0" smtClean="0">
                <a:latin typeface="Comic Sans MS" pitchFamily="66" charset="0"/>
                <a:hlinkClick r:id="rId3"/>
              </a:rPr>
              <a:t>www.spellingcity.com</a:t>
            </a:r>
            <a:endParaRPr lang="en-US" sz="2400" dirty="0" smtClean="0">
              <a:latin typeface="Comic Sans MS" pitchFamily="66" charset="0"/>
            </a:endParaRPr>
          </a:p>
          <a:p>
            <a:pPr lvl="1"/>
            <a:r>
              <a:rPr lang="en-US" sz="1600" dirty="0" smtClean="0">
                <a:latin typeface="Comic Sans MS" pitchFamily="66" charset="0"/>
              </a:rPr>
              <a:t>This website has games and activities for both spelling and vocabulary practice. Find the missing letter in your spelling word before the time runs out! Because you can enter your personalized spelling or vocabulary list, this website can be appropriate for all age levels. </a:t>
            </a:r>
          </a:p>
          <a:p>
            <a:r>
              <a:rPr lang="en-US" sz="2400" dirty="0" smtClean="0">
                <a:latin typeface="Comic Sans MS" pitchFamily="66" charset="0"/>
                <a:hlinkClick r:id="rId4"/>
              </a:rPr>
              <a:t>www.bigiqkids.com</a:t>
            </a:r>
            <a:r>
              <a:rPr lang="en-US" sz="2400" dirty="0" smtClean="0">
                <a:latin typeface="Comic Sans MS" pitchFamily="66" charset="0"/>
              </a:rPr>
              <a:t> </a:t>
            </a:r>
          </a:p>
          <a:p>
            <a:pPr lvl="1"/>
            <a:r>
              <a:rPr lang="en-US" sz="1600" dirty="0" smtClean="0">
                <a:latin typeface="Comic Sans MS" pitchFamily="66" charset="0"/>
              </a:rPr>
              <a:t>This website has a </a:t>
            </a:r>
            <a:r>
              <a:rPr lang="en-US" sz="1600" i="1" dirty="0" smtClean="0">
                <a:latin typeface="Comic Sans MS" pitchFamily="66" charset="0"/>
              </a:rPr>
              <a:t>Spelling Bee</a:t>
            </a:r>
            <a:r>
              <a:rPr lang="en-US" sz="1600" dirty="0" smtClean="0">
                <a:latin typeface="Comic Sans MS" pitchFamily="66" charset="0"/>
              </a:rPr>
              <a:t> game and </a:t>
            </a:r>
            <a:r>
              <a:rPr lang="en-US" sz="1600" i="1" dirty="0" smtClean="0">
                <a:latin typeface="Comic Sans MS" pitchFamily="66" charset="0"/>
              </a:rPr>
              <a:t>Vocabulary Bee </a:t>
            </a:r>
            <a:r>
              <a:rPr lang="en-US" sz="1600" dirty="0" smtClean="0">
                <a:latin typeface="Comic Sans MS" pitchFamily="66" charset="0"/>
              </a:rPr>
              <a:t>game where you can create a contest with your own words or enter an existing contest. The appropriate grade levels are k – 8</a:t>
            </a:r>
            <a:r>
              <a:rPr lang="en-US" sz="1600" baseline="30000" dirty="0" smtClean="0">
                <a:latin typeface="Comic Sans MS" pitchFamily="66" charset="0"/>
              </a:rPr>
              <a:t>th</a:t>
            </a:r>
            <a:r>
              <a:rPr lang="en-US" sz="1600" dirty="0" smtClean="0">
                <a:latin typeface="Comic Sans MS" pitchFamily="66" charset="0"/>
              </a:rPr>
              <a:t>.</a:t>
            </a:r>
          </a:p>
          <a:p>
            <a:r>
              <a:rPr lang="en-US" sz="2400" dirty="0" smtClean="0">
                <a:latin typeface="Comic Sans MS" pitchFamily="66" charset="0"/>
                <a:hlinkClick r:id="rId5"/>
              </a:rPr>
              <a:t>www.kidsspell.com</a:t>
            </a:r>
            <a:r>
              <a:rPr lang="en-US" sz="2400" dirty="0" smtClean="0">
                <a:latin typeface="Comic Sans MS" pitchFamily="66" charset="0"/>
              </a:rPr>
              <a:t> </a:t>
            </a:r>
          </a:p>
          <a:p>
            <a:pPr lvl="1"/>
            <a:r>
              <a:rPr lang="en-US" sz="1600" dirty="0" smtClean="0">
                <a:latin typeface="Comic Sans MS" pitchFamily="66" charset="0"/>
              </a:rPr>
              <a:t>This website includes many games that allow you to practice common words or you can create your own spelling list. Try out games like </a:t>
            </a:r>
            <a:r>
              <a:rPr lang="en-US" sz="1600" i="1" dirty="0" err="1" smtClean="0">
                <a:latin typeface="Comic Sans MS" pitchFamily="66" charset="0"/>
              </a:rPr>
              <a:t>Spellasauras</a:t>
            </a:r>
            <a:r>
              <a:rPr lang="en-US" sz="1600" dirty="0" smtClean="0">
                <a:latin typeface="Comic Sans MS" pitchFamily="66" charset="0"/>
              </a:rPr>
              <a:t> where you have to spell the word before the dinosaur catches you! The appropriate grade levels are k – 8</a:t>
            </a:r>
            <a:r>
              <a:rPr lang="en-US" sz="1600" baseline="30000" dirty="0" smtClean="0">
                <a:latin typeface="Comic Sans MS" pitchFamily="66" charset="0"/>
              </a:rPr>
              <a:t>th </a:t>
            </a:r>
            <a:r>
              <a:rPr lang="en-US" sz="1600" dirty="0" smtClean="0">
                <a:latin typeface="Comic Sans MS" pitchFamily="66" charset="0"/>
              </a:rPr>
              <a:t>.</a:t>
            </a:r>
          </a:p>
        </p:txBody>
      </p:sp>
      <p:pic>
        <p:nvPicPr>
          <p:cNvPr id="4103" name="Picture 7" descr="C:\Users\Kendra\AppData\Local\Microsoft\Windows\Temporary Internet Files\Content.IE5\LK1U33Y1\MP900309173[1].jpg"/>
          <p:cNvPicPr>
            <a:picLocks noChangeAspect="1" noChangeArrowheads="1"/>
          </p:cNvPicPr>
          <p:nvPr/>
        </p:nvPicPr>
        <p:blipFill>
          <a:blip r:embed="rId6" cstate="print"/>
          <a:srcRect/>
          <a:stretch>
            <a:fillRect/>
          </a:stretch>
        </p:blipFill>
        <p:spPr bwMode="auto">
          <a:xfrm>
            <a:off x="5257800" y="5029200"/>
            <a:ext cx="2332037" cy="1546594"/>
          </a:xfrm>
          <a:prstGeom prst="rect">
            <a:avLst/>
          </a:prstGeom>
          <a:noFill/>
        </p:spPr>
      </p:pic>
      <p:pic>
        <p:nvPicPr>
          <p:cNvPr id="11" name="Picture 3" descr="C:\Program Files\Microsoft Office\MEDIA\CAGCAT10\j0183328.wmf">
            <a:hlinkClick r:id="rId7" action="ppaction://hlinksldjump"/>
          </p:cNvPr>
          <p:cNvPicPr>
            <a:picLocks noChangeAspect="1" noChangeArrowheads="1"/>
          </p:cNvPicPr>
          <p:nvPr/>
        </p:nvPicPr>
        <p:blipFill>
          <a:blip r:embed="rId8" cstate="print"/>
          <a:srcRect/>
          <a:stretch>
            <a:fillRect/>
          </a:stretch>
        </p:blipFill>
        <p:spPr bwMode="auto">
          <a:xfrm>
            <a:off x="228600" y="5562600"/>
            <a:ext cx="985837" cy="99016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11463</TotalTime>
  <Words>1877</Words>
  <Application>Microsoft Office PowerPoint</Application>
  <PresentationFormat>On-screen Show (4:3)</PresentationFormat>
  <Paragraphs>151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   Websites for Diverse Learners!</vt:lpstr>
      <vt:lpstr>Table of Contents</vt:lpstr>
      <vt:lpstr>Teacher Explanation </vt:lpstr>
      <vt:lpstr>Student/Parent Guide </vt:lpstr>
      <vt:lpstr>Language Arts</vt:lpstr>
      <vt:lpstr>Math</vt:lpstr>
      <vt:lpstr>Math</vt:lpstr>
      <vt:lpstr>Handwriting</vt:lpstr>
      <vt:lpstr>Spelling</vt:lpstr>
      <vt:lpstr>Science</vt:lpstr>
      <vt:lpstr>Social Studies</vt:lpstr>
      <vt:lpstr>Unique Learner</vt:lpstr>
      <vt:lpstr>Spanish</vt:lpstr>
      <vt:lpstr>Spanish</vt:lpstr>
      <vt:lpstr>Multiple-Subject Areas</vt:lpstr>
      <vt:lpstr>Multiple-Subject Areas</vt:lpstr>
      <vt:lpstr>Multiple-Subject Areas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Powerful Websites!</dc:title>
  <dc:creator>Kendra</dc:creator>
  <cp:lastModifiedBy>Megan</cp:lastModifiedBy>
  <cp:revision>140</cp:revision>
  <dcterms:created xsi:type="dcterms:W3CDTF">2011-01-13T01:48:50Z</dcterms:created>
  <dcterms:modified xsi:type="dcterms:W3CDTF">2012-04-26T04:47:20Z</dcterms:modified>
</cp:coreProperties>
</file>